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1" r:id="rId4"/>
    <p:sldId id="293" r:id="rId5"/>
    <p:sldId id="294" r:id="rId6"/>
    <p:sldId id="263" r:id="rId7"/>
    <p:sldId id="311" r:id="rId8"/>
    <p:sldId id="312" r:id="rId9"/>
    <p:sldId id="310" r:id="rId10"/>
    <p:sldId id="315" r:id="rId11"/>
    <p:sldId id="313" r:id="rId12"/>
    <p:sldId id="314" r:id="rId13"/>
    <p:sldId id="264" r:id="rId14"/>
    <p:sldId id="258" r:id="rId15"/>
    <p:sldId id="266" r:id="rId16"/>
    <p:sldId id="267" r:id="rId17"/>
    <p:sldId id="292" r:id="rId18"/>
    <p:sldId id="268" r:id="rId19"/>
    <p:sldId id="269" r:id="rId20"/>
    <p:sldId id="270" r:id="rId21"/>
    <p:sldId id="265" r:id="rId22"/>
    <p:sldId id="259" r:id="rId23"/>
    <p:sldId id="295" r:id="rId24"/>
    <p:sldId id="260" r:id="rId25"/>
    <p:sldId id="271" r:id="rId26"/>
    <p:sldId id="272" r:id="rId27"/>
    <p:sldId id="276" r:id="rId28"/>
    <p:sldId id="277" r:id="rId29"/>
    <p:sldId id="278" r:id="rId30"/>
    <p:sldId id="290" r:id="rId31"/>
    <p:sldId id="279" r:id="rId32"/>
    <p:sldId id="280" r:id="rId33"/>
    <p:sldId id="281" r:id="rId34"/>
    <p:sldId id="298" r:id="rId35"/>
    <p:sldId id="297" r:id="rId36"/>
    <p:sldId id="282" r:id="rId37"/>
    <p:sldId id="299" r:id="rId38"/>
    <p:sldId id="283" r:id="rId39"/>
    <p:sldId id="284" r:id="rId40"/>
    <p:sldId id="285" r:id="rId41"/>
    <p:sldId id="286" r:id="rId42"/>
    <p:sldId id="287" r:id="rId43"/>
    <p:sldId id="288" r:id="rId44"/>
    <p:sldId id="300" r:id="rId45"/>
    <p:sldId id="262" r:id="rId46"/>
    <p:sldId id="273" r:id="rId47"/>
    <p:sldId id="274" r:id="rId48"/>
    <p:sldId id="296" r:id="rId49"/>
    <p:sldId id="275" r:id="rId50"/>
    <p:sldId id="301" r:id="rId51"/>
    <p:sldId id="289" r:id="rId52"/>
    <p:sldId id="306" r:id="rId53"/>
    <p:sldId id="307" r:id="rId54"/>
    <p:sldId id="308" r:id="rId55"/>
    <p:sldId id="309" r:id="rId56"/>
    <p:sldId id="317" r:id="rId57"/>
    <p:sldId id="302" r:id="rId58"/>
    <p:sldId id="303" r:id="rId59"/>
    <p:sldId id="304" r:id="rId60"/>
    <p:sldId id="305"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41" autoAdjust="0"/>
    <p:restoredTop sz="94660"/>
  </p:normalViewPr>
  <p:slideViewPr>
    <p:cSldViewPr snapToGrid="0">
      <p:cViewPr varScale="1">
        <p:scale>
          <a:sx n="77" d="100"/>
          <a:sy n="77" d="100"/>
        </p:scale>
        <p:origin x="96"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4FE9-694F-478D-AECD-4F8210C7DD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9BDB175A-5439-4523-865B-353D31EFC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2BE83DC7-1DED-4724-8E1C-4E2880AB941E}"/>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5" name="Footer Placeholder 4">
            <a:extLst>
              <a:ext uri="{FF2B5EF4-FFF2-40B4-BE49-F238E27FC236}">
                <a16:creationId xmlns:a16="http://schemas.microsoft.com/office/drawing/2014/main" id="{849EA4ED-2FC2-4A24-9137-DA8EE4A38C7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3E36EE41-CF08-429B-B826-9B2A01502AE0}"/>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2317264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155D-A305-4C56-9CC7-2B1F7B10971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392FE1A6-0721-4328-914A-B09A921337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34952D88-5026-44CE-99F1-A9C5E0AB50E5}"/>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5" name="Footer Placeholder 4">
            <a:extLst>
              <a:ext uri="{FF2B5EF4-FFF2-40B4-BE49-F238E27FC236}">
                <a16:creationId xmlns:a16="http://schemas.microsoft.com/office/drawing/2014/main" id="{21340772-0733-49FE-9721-CB44139834C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D98613E-D2DE-449C-8C21-16B78EFE05EC}"/>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51433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3F8CB8-F0F3-4E69-8C45-073D104373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0D6B6477-FDA9-4DC6-B08A-4B0F6BF4E1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548E3EF-8BA2-4EC3-AE25-EB196418AF8F}"/>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5" name="Footer Placeholder 4">
            <a:extLst>
              <a:ext uri="{FF2B5EF4-FFF2-40B4-BE49-F238E27FC236}">
                <a16:creationId xmlns:a16="http://schemas.microsoft.com/office/drawing/2014/main" id="{84001554-9AAA-47B6-8FE8-BEC4828F7A98}"/>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0A4B1A5-AB3F-43AD-95C6-CCB9E0BABBC5}"/>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69736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9C3C-7285-4C90-A8CE-3159990D56C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3F576B7D-F37C-423B-B67B-D22E237B9A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BCEC595-569B-4B49-B6B0-E7D677A8A961}"/>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5" name="Footer Placeholder 4">
            <a:extLst>
              <a:ext uri="{FF2B5EF4-FFF2-40B4-BE49-F238E27FC236}">
                <a16:creationId xmlns:a16="http://schemas.microsoft.com/office/drawing/2014/main" id="{5148ABA8-67A0-4077-AC57-F16520BFAA57}"/>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DC2B68C-A6E1-4E2C-9E28-9FC3339A0FDB}"/>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13025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12F4-4ECD-4B28-B374-22ACC83BDC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4CE644C7-A230-4296-9D0A-52C6A755A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698C04-EFFF-4452-97F3-FD45CC3963F0}"/>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5" name="Footer Placeholder 4">
            <a:extLst>
              <a:ext uri="{FF2B5EF4-FFF2-40B4-BE49-F238E27FC236}">
                <a16:creationId xmlns:a16="http://schemas.microsoft.com/office/drawing/2014/main" id="{26644284-4DC2-469E-A604-F3E606C0AB2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988D426-94F1-4F40-A9EE-B98A008688EB}"/>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794275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5EC5-33F1-4773-8EDD-2B93879252A5}"/>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FFA2F0F4-FFDB-4F97-8530-9F01FAEDDA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E95E385-F4EF-4101-A743-1F1E1F3433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6D4B043-D415-43BE-AE40-E99A0AB7CE37}"/>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6" name="Footer Placeholder 5">
            <a:extLst>
              <a:ext uri="{FF2B5EF4-FFF2-40B4-BE49-F238E27FC236}">
                <a16:creationId xmlns:a16="http://schemas.microsoft.com/office/drawing/2014/main" id="{503F4987-9B10-4EF8-9B34-3D0ECBE069F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99E77F56-DDFA-43E2-A3E1-0B5E4DB5D502}"/>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3573313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4543-7D36-4A66-90B3-968C4DFE2F56}"/>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05B5C87A-7192-409F-AD15-35A29260AA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80813F-B88A-4A15-98D7-9BAE7021E7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159D9898-45D2-446A-964F-71763EB3D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DF609-D456-48EF-90B5-83AA778C9A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F7056DC5-F33D-4B0D-8A3F-438315FC0471}"/>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8" name="Footer Placeholder 7">
            <a:extLst>
              <a:ext uri="{FF2B5EF4-FFF2-40B4-BE49-F238E27FC236}">
                <a16:creationId xmlns:a16="http://schemas.microsoft.com/office/drawing/2014/main" id="{D5DF56E8-A245-4F41-86E3-C24B3B386664}"/>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15F63E41-F957-4ABE-A9B7-8BD0BE8C8211}"/>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1574053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38F04-7952-43CC-AF0C-DB39FCB23801}"/>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28802F0F-63B5-4F39-85BF-5F36E224CDDF}"/>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4" name="Footer Placeholder 3">
            <a:extLst>
              <a:ext uri="{FF2B5EF4-FFF2-40B4-BE49-F238E27FC236}">
                <a16:creationId xmlns:a16="http://schemas.microsoft.com/office/drawing/2014/main" id="{C92A9A07-4FC3-48C5-82EF-20CE6CC132DF}"/>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746A5DCF-1EE2-42ED-852E-3152137698A7}"/>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285092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0E12A9-E2C3-43F3-BF9E-59764ABF9CBC}"/>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3" name="Footer Placeholder 2">
            <a:extLst>
              <a:ext uri="{FF2B5EF4-FFF2-40B4-BE49-F238E27FC236}">
                <a16:creationId xmlns:a16="http://schemas.microsoft.com/office/drawing/2014/main" id="{7B184686-F7CE-4680-85E1-10377B9451CB}"/>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D6ED8D32-2200-43B5-BBB5-0BE6ED1BCC8C}"/>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383644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8466-7CBC-41B8-8CE5-735AAF2F07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62FABAF-EB24-4A47-BBA1-BF067E4C5D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F5D20A79-5E58-46C0-9E17-E2C288AA9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87F1C-ACAC-43F7-B5F4-0B82641F57E8}"/>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6" name="Footer Placeholder 5">
            <a:extLst>
              <a:ext uri="{FF2B5EF4-FFF2-40B4-BE49-F238E27FC236}">
                <a16:creationId xmlns:a16="http://schemas.microsoft.com/office/drawing/2014/main" id="{4B4D48B3-67EB-4D95-AB06-8D4180421AC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9C4BE00-B4BF-4C3B-89D5-D71BE142D50A}"/>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229974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3519-C4CB-4F1C-A44F-F10494D15A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7DEF47F-2990-4987-8756-FFB9E0C8A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55E464EA-75B3-433F-89D6-658F1C9D1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2ADDA-896F-4CA5-92ED-A217774E4F52}"/>
              </a:ext>
            </a:extLst>
          </p:cNvPr>
          <p:cNvSpPr>
            <a:spLocks noGrp="1"/>
          </p:cNvSpPr>
          <p:nvPr>
            <p:ph type="dt" sz="half" idx="10"/>
          </p:nvPr>
        </p:nvSpPr>
        <p:spPr/>
        <p:txBody>
          <a:bodyPr/>
          <a:lstStyle/>
          <a:p>
            <a:fld id="{F2EC554D-97E4-4EC7-AAD6-70FC7AD4015B}" type="datetimeFigureOut">
              <a:rPr lang="en-NZ" smtClean="0"/>
              <a:t>20/05/2021</a:t>
            </a:fld>
            <a:endParaRPr lang="en-NZ"/>
          </a:p>
        </p:txBody>
      </p:sp>
      <p:sp>
        <p:nvSpPr>
          <p:cNvPr id="6" name="Footer Placeholder 5">
            <a:extLst>
              <a:ext uri="{FF2B5EF4-FFF2-40B4-BE49-F238E27FC236}">
                <a16:creationId xmlns:a16="http://schemas.microsoft.com/office/drawing/2014/main" id="{BEAE5437-FA55-4BA8-9BCB-D578620667A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C6D4BFA6-7C45-4313-A174-9FAE3C7E860E}"/>
              </a:ext>
            </a:extLst>
          </p:cNvPr>
          <p:cNvSpPr>
            <a:spLocks noGrp="1"/>
          </p:cNvSpPr>
          <p:nvPr>
            <p:ph type="sldNum" sz="quarter" idx="12"/>
          </p:nvPr>
        </p:nvSpPr>
        <p:spPr/>
        <p:txBody>
          <a:bodyPr/>
          <a:lstStyle/>
          <a:p>
            <a:fld id="{6FD5FED4-1FFD-4094-92BD-3ED47F1799AB}" type="slidenum">
              <a:rPr lang="en-NZ" smtClean="0"/>
              <a:t>‹#›</a:t>
            </a:fld>
            <a:endParaRPr lang="en-NZ"/>
          </a:p>
        </p:txBody>
      </p:sp>
    </p:spTree>
    <p:extLst>
      <p:ext uri="{BB962C8B-B14F-4D97-AF65-F5344CB8AC3E}">
        <p14:creationId xmlns:p14="http://schemas.microsoft.com/office/powerpoint/2010/main" val="287774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B00950-0959-4A80-8EDB-B3CC7C3C4F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B3AFA64-F583-4335-9833-034E6DF1E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C3CE742-EBDC-44B1-9CF5-5564E369BE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EC554D-97E4-4EC7-AAD6-70FC7AD4015B}" type="datetimeFigureOut">
              <a:rPr lang="en-NZ" smtClean="0"/>
              <a:t>20/05/2021</a:t>
            </a:fld>
            <a:endParaRPr lang="en-NZ"/>
          </a:p>
        </p:txBody>
      </p:sp>
      <p:sp>
        <p:nvSpPr>
          <p:cNvPr id="5" name="Footer Placeholder 4">
            <a:extLst>
              <a:ext uri="{FF2B5EF4-FFF2-40B4-BE49-F238E27FC236}">
                <a16:creationId xmlns:a16="http://schemas.microsoft.com/office/drawing/2014/main" id="{36BDB370-E936-47B5-B365-5955908833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0F03EF50-B500-4E79-BDD2-4AC9B0207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5FED4-1FFD-4094-92BD-3ED47F1799AB}" type="slidenum">
              <a:rPr lang="en-NZ" smtClean="0"/>
              <a:t>‹#›</a:t>
            </a:fld>
            <a:endParaRPr lang="en-NZ"/>
          </a:p>
        </p:txBody>
      </p:sp>
    </p:spTree>
    <p:extLst>
      <p:ext uri="{BB962C8B-B14F-4D97-AF65-F5344CB8AC3E}">
        <p14:creationId xmlns:p14="http://schemas.microsoft.com/office/powerpoint/2010/main" val="3954842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1230-9521-4B81-AABE-6E1EF765D267}"/>
              </a:ext>
            </a:extLst>
          </p:cNvPr>
          <p:cNvSpPr>
            <a:spLocks noGrp="1"/>
          </p:cNvSpPr>
          <p:nvPr>
            <p:ph type="ctrTitle"/>
          </p:nvPr>
        </p:nvSpPr>
        <p:spPr/>
        <p:txBody>
          <a:bodyPr/>
          <a:lstStyle/>
          <a:p>
            <a:r>
              <a:rPr lang="en-NZ" dirty="0"/>
              <a:t>Josh Munro</a:t>
            </a:r>
          </a:p>
        </p:txBody>
      </p:sp>
      <p:sp>
        <p:nvSpPr>
          <p:cNvPr id="3" name="Subtitle 2">
            <a:extLst>
              <a:ext uri="{FF2B5EF4-FFF2-40B4-BE49-F238E27FC236}">
                <a16:creationId xmlns:a16="http://schemas.microsoft.com/office/drawing/2014/main" id="{D0B859C5-81D6-4F32-8C24-DE5DA2431325}"/>
              </a:ext>
            </a:extLst>
          </p:cNvPr>
          <p:cNvSpPr>
            <a:spLocks noGrp="1"/>
          </p:cNvSpPr>
          <p:nvPr>
            <p:ph type="subTitle" idx="1"/>
          </p:nvPr>
        </p:nvSpPr>
        <p:spPr/>
        <p:txBody>
          <a:bodyPr/>
          <a:lstStyle/>
          <a:p>
            <a:r>
              <a:rPr lang="en-NZ" dirty="0"/>
              <a:t>Website design</a:t>
            </a:r>
          </a:p>
        </p:txBody>
      </p:sp>
    </p:spTree>
    <p:extLst>
      <p:ext uri="{BB962C8B-B14F-4D97-AF65-F5344CB8AC3E}">
        <p14:creationId xmlns:p14="http://schemas.microsoft.com/office/powerpoint/2010/main" val="260068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BB9469-1241-48E8-B9A3-5F9CD1A244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0"/>
            <a:ext cx="3048000" cy="6858000"/>
          </a:xfrm>
          <a:prstGeom prst="rect">
            <a:avLst/>
          </a:prstGeom>
        </p:spPr>
      </p:pic>
    </p:spTree>
    <p:extLst>
      <p:ext uri="{BB962C8B-B14F-4D97-AF65-F5344CB8AC3E}">
        <p14:creationId xmlns:p14="http://schemas.microsoft.com/office/powerpoint/2010/main" val="181630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BEEE-0132-42E6-A094-C100E34AE3B7}"/>
              </a:ext>
            </a:extLst>
          </p:cNvPr>
          <p:cNvSpPr>
            <a:spLocks noGrp="1"/>
          </p:cNvSpPr>
          <p:nvPr>
            <p:ph type="ctrTitle"/>
          </p:nvPr>
        </p:nvSpPr>
        <p:spPr/>
        <p:txBody>
          <a:bodyPr/>
          <a:lstStyle/>
          <a:p>
            <a:r>
              <a:rPr lang="en-NZ" dirty="0" err="1"/>
              <a:t>Mockups</a:t>
            </a:r>
            <a:r>
              <a:rPr lang="en-NZ" dirty="0"/>
              <a:t> using Adobe XD</a:t>
            </a:r>
          </a:p>
        </p:txBody>
      </p:sp>
      <p:sp>
        <p:nvSpPr>
          <p:cNvPr id="3" name="Subtitle 2">
            <a:extLst>
              <a:ext uri="{FF2B5EF4-FFF2-40B4-BE49-F238E27FC236}">
                <a16:creationId xmlns:a16="http://schemas.microsoft.com/office/drawing/2014/main" id="{B5589642-A25D-462D-84E2-92B3CB5025DA}"/>
              </a:ext>
            </a:extLst>
          </p:cNvPr>
          <p:cNvSpPr>
            <a:spLocks noGrp="1"/>
          </p:cNvSpPr>
          <p:nvPr>
            <p:ph type="subTitle" idx="1"/>
          </p:nvPr>
        </p:nvSpPr>
        <p:spPr/>
        <p:txBody>
          <a:bodyPr/>
          <a:lstStyle/>
          <a:p>
            <a:endParaRPr lang="en-NZ"/>
          </a:p>
        </p:txBody>
      </p:sp>
    </p:spTree>
    <p:extLst>
      <p:ext uri="{BB962C8B-B14F-4D97-AF65-F5344CB8AC3E}">
        <p14:creationId xmlns:p14="http://schemas.microsoft.com/office/powerpoint/2010/main" val="2908055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373DCB2-7F79-40CC-AD05-0013917D11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0"/>
            <a:ext cx="3048000" cy="6858000"/>
          </a:xfrm>
          <a:prstGeom prst="rect">
            <a:avLst/>
          </a:prstGeom>
        </p:spPr>
      </p:pic>
      <p:sp>
        <p:nvSpPr>
          <p:cNvPr id="6" name="TextBox 5">
            <a:extLst>
              <a:ext uri="{FF2B5EF4-FFF2-40B4-BE49-F238E27FC236}">
                <a16:creationId xmlns:a16="http://schemas.microsoft.com/office/drawing/2014/main" id="{6C5FE5B6-32ED-49F9-92C4-2C5006A73C52}"/>
              </a:ext>
            </a:extLst>
          </p:cNvPr>
          <p:cNvSpPr txBox="1"/>
          <p:nvPr/>
        </p:nvSpPr>
        <p:spPr>
          <a:xfrm>
            <a:off x="1605697" y="329939"/>
            <a:ext cx="2724347" cy="1200329"/>
          </a:xfrm>
          <a:prstGeom prst="rect">
            <a:avLst/>
          </a:prstGeom>
          <a:noFill/>
        </p:spPr>
        <p:txBody>
          <a:bodyPr wrap="square" rtlCol="0">
            <a:spAutoFit/>
          </a:bodyPr>
          <a:lstStyle/>
          <a:p>
            <a:r>
              <a:rPr lang="en-NZ" dirty="0"/>
              <a:t>Here is the main landing page with a image on the side and text on the other side</a:t>
            </a:r>
          </a:p>
        </p:txBody>
      </p:sp>
      <p:sp>
        <p:nvSpPr>
          <p:cNvPr id="7" name="TextBox 6">
            <a:extLst>
              <a:ext uri="{FF2B5EF4-FFF2-40B4-BE49-F238E27FC236}">
                <a16:creationId xmlns:a16="http://schemas.microsoft.com/office/drawing/2014/main" id="{A5019955-39AF-4D0E-8931-7C92B024B0E8}"/>
              </a:ext>
            </a:extLst>
          </p:cNvPr>
          <p:cNvSpPr txBox="1"/>
          <p:nvPr/>
        </p:nvSpPr>
        <p:spPr>
          <a:xfrm>
            <a:off x="7678130" y="142974"/>
            <a:ext cx="2724347" cy="369332"/>
          </a:xfrm>
          <a:prstGeom prst="rect">
            <a:avLst/>
          </a:prstGeom>
          <a:noFill/>
        </p:spPr>
        <p:txBody>
          <a:bodyPr wrap="square" rtlCol="0">
            <a:spAutoFit/>
          </a:bodyPr>
          <a:lstStyle/>
          <a:p>
            <a:r>
              <a:rPr lang="en-NZ" dirty="0"/>
              <a:t>Navigation bar</a:t>
            </a:r>
          </a:p>
        </p:txBody>
      </p:sp>
      <p:sp>
        <p:nvSpPr>
          <p:cNvPr id="8" name="TextBox 7">
            <a:extLst>
              <a:ext uri="{FF2B5EF4-FFF2-40B4-BE49-F238E27FC236}">
                <a16:creationId xmlns:a16="http://schemas.microsoft.com/office/drawing/2014/main" id="{6C5A7B35-7546-4A63-9A10-361BF8B3748F}"/>
              </a:ext>
            </a:extLst>
          </p:cNvPr>
          <p:cNvSpPr txBox="1"/>
          <p:nvPr/>
        </p:nvSpPr>
        <p:spPr>
          <a:xfrm>
            <a:off x="2249861" y="3962400"/>
            <a:ext cx="2724347" cy="369332"/>
          </a:xfrm>
          <a:prstGeom prst="rect">
            <a:avLst/>
          </a:prstGeom>
          <a:noFill/>
        </p:spPr>
        <p:txBody>
          <a:bodyPr wrap="square" rtlCol="0">
            <a:spAutoFit/>
          </a:bodyPr>
          <a:lstStyle/>
          <a:p>
            <a:r>
              <a:rPr lang="en-NZ" dirty="0"/>
              <a:t>Illustrator section</a:t>
            </a:r>
          </a:p>
        </p:txBody>
      </p:sp>
      <p:sp>
        <p:nvSpPr>
          <p:cNvPr id="9" name="TextBox 8">
            <a:extLst>
              <a:ext uri="{FF2B5EF4-FFF2-40B4-BE49-F238E27FC236}">
                <a16:creationId xmlns:a16="http://schemas.microsoft.com/office/drawing/2014/main" id="{4734A817-0651-4FCB-9313-04034365A0F3}"/>
              </a:ext>
            </a:extLst>
          </p:cNvPr>
          <p:cNvSpPr txBox="1"/>
          <p:nvPr/>
        </p:nvSpPr>
        <p:spPr>
          <a:xfrm>
            <a:off x="7861956" y="5670223"/>
            <a:ext cx="2724347" cy="369332"/>
          </a:xfrm>
          <a:prstGeom prst="rect">
            <a:avLst/>
          </a:prstGeom>
          <a:noFill/>
        </p:spPr>
        <p:txBody>
          <a:bodyPr wrap="square" rtlCol="0">
            <a:spAutoFit/>
          </a:bodyPr>
          <a:lstStyle/>
          <a:p>
            <a:r>
              <a:rPr lang="en-NZ" dirty="0"/>
              <a:t>UI design section</a:t>
            </a:r>
          </a:p>
        </p:txBody>
      </p:sp>
    </p:spTree>
    <p:extLst>
      <p:ext uri="{BB962C8B-B14F-4D97-AF65-F5344CB8AC3E}">
        <p14:creationId xmlns:p14="http://schemas.microsoft.com/office/powerpoint/2010/main" val="1473536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7D1D-6A63-4B66-AF20-FC4418D57F4A}"/>
              </a:ext>
            </a:extLst>
          </p:cNvPr>
          <p:cNvSpPr>
            <a:spLocks noGrp="1"/>
          </p:cNvSpPr>
          <p:nvPr>
            <p:ph type="title"/>
          </p:nvPr>
        </p:nvSpPr>
        <p:spPr/>
        <p:txBody>
          <a:bodyPr/>
          <a:lstStyle/>
          <a:p>
            <a:r>
              <a:rPr lang="en-NZ" dirty="0"/>
              <a:t>Process one</a:t>
            </a:r>
          </a:p>
        </p:txBody>
      </p:sp>
      <p:sp>
        <p:nvSpPr>
          <p:cNvPr id="3" name="Content Placeholder 2">
            <a:extLst>
              <a:ext uri="{FF2B5EF4-FFF2-40B4-BE49-F238E27FC236}">
                <a16:creationId xmlns:a16="http://schemas.microsoft.com/office/drawing/2014/main" id="{B8DDA03E-0A17-41FC-9AD8-CED1CDE51028}"/>
              </a:ext>
            </a:extLst>
          </p:cNvPr>
          <p:cNvSpPr>
            <a:spLocks noGrp="1"/>
          </p:cNvSpPr>
          <p:nvPr>
            <p:ph idx="1"/>
          </p:nvPr>
        </p:nvSpPr>
        <p:spPr/>
        <p:txBody>
          <a:bodyPr/>
          <a:lstStyle/>
          <a:p>
            <a:r>
              <a:rPr lang="en-NZ" dirty="0"/>
              <a:t>When creating the initial design of the website, I had to confine what my website needed to represent, and how I would show that through colours shapes and layout of the website. </a:t>
            </a:r>
          </a:p>
          <a:p>
            <a:r>
              <a:rPr lang="en-NZ" dirty="0"/>
              <a:t>I explored many different ways of layout design and </a:t>
            </a:r>
            <a:r>
              <a:rPr lang="en-NZ" dirty="0" err="1"/>
              <a:t>colors</a:t>
            </a:r>
            <a:r>
              <a:rPr lang="en-NZ" dirty="0"/>
              <a:t> that are captivating and tell the audience the style of my own web design and illustrations.</a:t>
            </a:r>
          </a:p>
          <a:p>
            <a:endParaRPr lang="en-NZ" dirty="0"/>
          </a:p>
        </p:txBody>
      </p:sp>
    </p:spTree>
    <p:extLst>
      <p:ext uri="{BB962C8B-B14F-4D97-AF65-F5344CB8AC3E}">
        <p14:creationId xmlns:p14="http://schemas.microsoft.com/office/powerpoint/2010/main" val="3928809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A837E-372E-44AE-B698-677F7C768407}"/>
              </a:ext>
            </a:extLst>
          </p:cNvPr>
          <p:cNvSpPr>
            <a:spLocks noGrp="1"/>
          </p:cNvSpPr>
          <p:nvPr>
            <p:ph type="title"/>
          </p:nvPr>
        </p:nvSpPr>
        <p:spPr/>
        <p:txBody>
          <a:bodyPr/>
          <a:lstStyle/>
          <a:p>
            <a:r>
              <a:rPr lang="en-NZ" dirty="0"/>
              <a:t>Colours and themes</a:t>
            </a:r>
          </a:p>
        </p:txBody>
      </p:sp>
      <p:sp>
        <p:nvSpPr>
          <p:cNvPr id="3" name="Content Placeholder 2">
            <a:extLst>
              <a:ext uri="{FF2B5EF4-FFF2-40B4-BE49-F238E27FC236}">
                <a16:creationId xmlns:a16="http://schemas.microsoft.com/office/drawing/2014/main" id="{66D7F25E-C1EA-4572-B223-832BA13E2961}"/>
              </a:ext>
            </a:extLst>
          </p:cNvPr>
          <p:cNvSpPr>
            <a:spLocks noGrp="1"/>
          </p:cNvSpPr>
          <p:nvPr>
            <p:ph idx="1"/>
          </p:nvPr>
        </p:nvSpPr>
        <p:spPr/>
        <p:txBody>
          <a:bodyPr/>
          <a:lstStyle/>
          <a:p>
            <a:r>
              <a:rPr lang="en-NZ" dirty="0"/>
              <a:t>To select the colours of my website I will use the website Khroma.</a:t>
            </a:r>
          </a:p>
          <a:p>
            <a:r>
              <a:rPr lang="en-NZ" dirty="0"/>
              <a:t>This tool chooses colours you like and creates a good contrast of colours that go well together. </a:t>
            </a:r>
          </a:p>
          <a:p>
            <a:endParaRPr lang="en-NZ" dirty="0"/>
          </a:p>
        </p:txBody>
      </p:sp>
      <p:pic>
        <p:nvPicPr>
          <p:cNvPr id="5" name="Picture 4">
            <a:extLst>
              <a:ext uri="{FF2B5EF4-FFF2-40B4-BE49-F238E27FC236}">
                <a16:creationId xmlns:a16="http://schemas.microsoft.com/office/drawing/2014/main" id="{B20A9AC7-0583-4301-BE0C-8D804D059D02}"/>
              </a:ext>
            </a:extLst>
          </p:cNvPr>
          <p:cNvPicPr>
            <a:picLocks noChangeAspect="1"/>
          </p:cNvPicPr>
          <p:nvPr/>
        </p:nvPicPr>
        <p:blipFill>
          <a:blip r:embed="rId2"/>
          <a:stretch>
            <a:fillRect/>
          </a:stretch>
        </p:blipFill>
        <p:spPr>
          <a:xfrm>
            <a:off x="1159830" y="3287466"/>
            <a:ext cx="3924300" cy="2466975"/>
          </a:xfrm>
          <a:prstGeom prst="rect">
            <a:avLst/>
          </a:prstGeom>
        </p:spPr>
      </p:pic>
      <p:pic>
        <p:nvPicPr>
          <p:cNvPr id="7" name="Picture 6">
            <a:extLst>
              <a:ext uri="{FF2B5EF4-FFF2-40B4-BE49-F238E27FC236}">
                <a16:creationId xmlns:a16="http://schemas.microsoft.com/office/drawing/2014/main" id="{02911F3D-F009-42A9-BF3C-3C40F3DFFFD0}"/>
              </a:ext>
            </a:extLst>
          </p:cNvPr>
          <p:cNvPicPr>
            <a:picLocks noChangeAspect="1"/>
          </p:cNvPicPr>
          <p:nvPr/>
        </p:nvPicPr>
        <p:blipFill>
          <a:blip r:embed="rId3"/>
          <a:stretch>
            <a:fillRect/>
          </a:stretch>
        </p:blipFill>
        <p:spPr>
          <a:xfrm>
            <a:off x="5338762" y="3273178"/>
            <a:ext cx="3914775" cy="2495550"/>
          </a:xfrm>
          <a:prstGeom prst="rect">
            <a:avLst/>
          </a:prstGeom>
        </p:spPr>
      </p:pic>
      <p:pic>
        <p:nvPicPr>
          <p:cNvPr id="9" name="Picture 8">
            <a:extLst>
              <a:ext uri="{FF2B5EF4-FFF2-40B4-BE49-F238E27FC236}">
                <a16:creationId xmlns:a16="http://schemas.microsoft.com/office/drawing/2014/main" id="{B8E3D783-4A16-4DC8-A056-0B4E257FF9B6}"/>
              </a:ext>
            </a:extLst>
          </p:cNvPr>
          <p:cNvPicPr>
            <a:picLocks noChangeAspect="1"/>
          </p:cNvPicPr>
          <p:nvPr/>
        </p:nvPicPr>
        <p:blipFill>
          <a:blip r:embed="rId4"/>
          <a:stretch>
            <a:fillRect/>
          </a:stretch>
        </p:blipFill>
        <p:spPr>
          <a:xfrm>
            <a:off x="9372601" y="3287466"/>
            <a:ext cx="2500249" cy="2466975"/>
          </a:xfrm>
          <a:prstGeom prst="rect">
            <a:avLst/>
          </a:prstGeom>
        </p:spPr>
      </p:pic>
    </p:spTree>
    <p:extLst>
      <p:ext uri="{BB962C8B-B14F-4D97-AF65-F5344CB8AC3E}">
        <p14:creationId xmlns:p14="http://schemas.microsoft.com/office/powerpoint/2010/main" val="1383477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9658-C295-455D-A5C2-92E1CD98F56D}"/>
              </a:ext>
            </a:extLst>
          </p:cNvPr>
          <p:cNvSpPr>
            <a:spLocks noGrp="1"/>
          </p:cNvSpPr>
          <p:nvPr>
            <p:ph type="title"/>
          </p:nvPr>
        </p:nvSpPr>
        <p:spPr/>
        <p:txBody>
          <a:bodyPr/>
          <a:lstStyle/>
          <a:p>
            <a:r>
              <a:rPr lang="en-NZ" dirty="0"/>
              <a:t>Colour process</a:t>
            </a:r>
          </a:p>
        </p:txBody>
      </p:sp>
      <p:sp>
        <p:nvSpPr>
          <p:cNvPr id="3" name="Content Placeholder 2">
            <a:extLst>
              <a:ext uri="{FF2B5EF4-FFF2-40B4-BE49-F238E27FC236}">
                <a16:creationId xmlns:a16="http://schemas.microsoft.com/office/drawing/2014/main" id="{90DA5408-D36C-4A49-BA81-033A12952018}"/>
              </a:ext>
            </a:extLst>
          </p:cNvPr>
          <p:cNvSpPr>
            <a:spLocks noGrp="1"/>
          </p:cNvSpPr>
          <p:nvPr>
            <p:ph idx="1"/>
          </p:nvPr>
        </p:nvSpPr>
        <p:spPr/>
        <p:txBody>
          <a:bodyPr/>
          <a:lstStyle/>
          <a:p>
            <a:r>
              <a:rPr lang="en-NZ" dirty="0"/>
              <a:t>In the design phase I explored different colours the three images from the previous slide showed the different simple colour palletes I explored. I wanted my website to showcase contrasting colours that would make the illustrations, font and content stand out from the background.</a:t>
            </a:r>
          </a:p>
        </p:txBody>
      </p:sp>
    </p:spTree>
    <p:extLst>
      <p:ext uri="{BB962C8B-B14F-4D97-AF65-F5344CB8AC3E}">
        <p14:creationId xmlns:p14="http://schemas.microsoft.com/office/powerpoint/2010/main" val="9217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F63C-B306-453C-B551-1C562ABBDD71}"/>
              </a:ext>
            </a:extLst>
          </p:cNvPr>
          <p:cNvSpPr>
            <a:spLocks noGrp="1"/>
          </p:cNvSpPr>
          <p:nvPr>
            <p:ph type="title"/>
          </p:nvPr>
        </p:nvSpPr>
        <p:spPr/>
        <p:txBody>
          <a:bodyPr/>
          <a:lstStyle/>
          <a:p>
            <a:r>
              <a:rPr lang="en-NZ" dirty="0"/>
              <a:t>Layout design</a:t>
            </a:r>
          </a:p>
        </p:txBody>
      </p:sp>
      <p:pic>
        <p:nvPicPr>
          <p:cNvPr id="5" name="Content Placeholder 4">
            <a:extLst>
              <a:ext uri="{FF2B5EF4-FFF2-40B4-BE49-F238E27FC236}">
                <a16:creationId xmlns:a16="http://schemas.microsoft.com/office/drawing/2014/main" id="{CF39E9EA-CB03-477E-9913-F9F93E05C05D}"/>
              </a:ext>
            </a:extLst>
          </p:cNvPr>
          <p:cNvPicPr>
            <a:picLocks noGrp="1" noChangeAspect="1"/>
          </p:cNvPicPr>
          <p:nvPr>
            <p:ph idx="1"/>
          </p:nvPr>
        </p:nvPicPr>
        <p:blipFill rotWithShape="1">
          <a:blip r:embed="rId2"/>
          <a:srcRect t="8428" b="6859"/>
          <a:stretch/>
        </p:blipFill>
        <p:spPr>
          <a:xfrm>
            <a:off x="1056292" y="2057400"/>
            <a:ext cx="7735712" cy="3686175"/>
          </a:xfrm>
        </p:spPr>
      </p:pic>
    </p:spTree>
    <p:extLst>
      <p:ext uri="{BB962C8B-B14F-4D97-AF65-F5344CB8AC3E}">
        <p14:creationId xmlns:p14="http://schemas.microsoft.com/office/powerpoint/2010/main" val="1947259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3C71-7415-47D6-97D1-9E2A8BAF00B0}"/>
              </a:ext>
            </a:extLst>
          </p:cNvPr>
          <p:cNvSpPr>
            <a:spLocks noGrp="1"/>
          </p:cNvSpPr>
          <p:nvPr>
            <p:ph type="title"/>
          </p:nvPr>
        </p:nvSpPr>
        <p:spPr/>
        <p:txBody>
          <a:bodyPr/>
          <a:lstStyle/>
          <a:p>
            <a:r>
              <a:rPr lang="en-NZ" dirty="0"/>
              <a:t>Evaluation of website design</a:t>
            </a:r>
          </a:p>
        </p:txBody>
      </p:sp>
      <p:sp>
        <p:nvSpPr>
          <p:cNvPr id="3" name="Content Placeholder 2">
            <a:extLst>
              <a:ext uri="{FF2B5EF4-FFF2-40B4-BE49-F238E27FC236}">
                <a16:creationId xmlns:a16="http://schemas.microsoft.com/office/drawing/2014/main" id="{4AEE9E2F-5CAF-4552-BC67-6E1523016E74}"/>
              </a:ext>
            </a:extLst>
          </p:cNvPr>
          <p:cNvSpPr>
            <a:spLocks noGrp="1"/>
          </p:cNvSpPr>
          <p:nvPr>
            <p:ph idx="1"/>
          </p:nvPr>
        </p:nvSpPr>
        <p:spPr/>
        <p:txBody>
          <a:bodyPr/>
          <a:lstStyle/>
          <a:p>
            <a:r>
              <a:rPr lang="en-NZ" dirty="0"/>
              <a:t>I liked how the main section has two columns that separates the title and illustration. However, I would like to explore the possibility of having a background image with text Infront as another design choice.</a:t>
            </a:r>
          </a:p>
        </p:txBody>
      </p:sp>
    </p:spTree>
    <p:extLst>
      <p:ext uri="{BB962C8B-B14F-4D97-AF65-F5344CB8AC3E}">
        <p14:creationId xmlns:p14="http://schemas.microsoft.com/office/powerpoint/2010/main" val="2385886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9731-3F24-4109-B682-8A72C664F7DF}"/>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2FC5A726-311E-46A1-8757-AF79EDC73693}"/>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60E5415B-CAE1-491D-AE88-F52239A1A8EC}"/>
              </a:ext>
            </a:extLst>
          </p:cNvPr>
          <p:cNvPicPr>
            <a:picLocks noChangeAspect="1"/>
          </p:cNvPicPr>
          <p:nvPr/>
        </p:nvPicPr>
        <p:blipFill rotWithShape="1">
          <a:blip r:embed="rId2"/>
          <a:srcRect t="8611" b="7083"/>
          <a:stretch/>
        </p:blipFill>
        <p:spPr>
          <a:xfrm>
            <a:off x="0" y="590550"/>
            <a:ext cx="12192000" cy="5781675"/>
          </a:xfrm>
          <a:prstGeom prst="rect">
            <a:avLst/>
          </a:prstGeom>
        </p:spPr>
      </p:pic>
    </p:spTree>
    <p:extLst>
      <p:ext uri="{BB962C8B-B14F-4D97-AF65-F5344CB8AC3E}">
        <p14:creationId xmlns:p14="http://schemas.microsoft.com/office/powerpoint/2010/main" val="1401341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6F76-56A8-4585-9379-B9FA652911B5}"/>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DA0C7FE8-FC32-4293-AA38-B1D3B3176AF2}"/>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12056CA1-9EC8-49A7-B0AE-A4DDA8A84620}"/>
              </a:ext>
            </a:extLst>
          </p:cNvPr>
          <p:cNvPicPr>
            <a:picLocks noChangeAspect="1"/>
          </p:cNvPicPr>
          <p:nvPr/>
        </p:nvPicPr>
        <p:blipFill rotWithShape="1">
          <a:blip r:embed="rId2"/>
          <a:srcRect t="8889" b="5324"/>
          <a:stretch/>
        </p:blipFill>
        <p:spPr>
          <a:xfrm>
            <a:off x="0" y="609600"/>
            <a:ext cx="12192000" cy="5883275"/>
          </a:xfrm>
          <a:prstGeom prst="rect">
            <a:avLst/>
          </a:prstGeom>
        </p:spPr>
      </p:pic>
    </p:spTree>
    <p:extLst>
      <p:ext uri="{BB962C8B-B14F-4D97-AF65-F5344CB8AC3E}">
        <p14:creationId xmlns:p14="http://schemas.microsoft.com/office/powerpoint/2010/main" val="246188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F2D9-47E8-402B-840C-5E35798E08F4}"/>
              </a:ext>
            </a:extLst>
          </p:cNvPr>
          <p:cNvSpPr>
            <a:spLocks noGrp="1"/>
          </p:cNvSpPr>
          <p:nvPr>
            <p:ph type="title"/>
          </p:nvPr>
        </p:nvSpPr>
        <p:spPr/>
        <p:txBody>
          <a:bodyPr/>
          <a:lstStyle/>
          <a:p>
            <a:r>
              <a:rPr lang="en-NZ" dirty="0"/>
              <a:t>What is my website</a:t>
            </a:r>
          </a:p>
        </p:txBody>
      </p:sp>
      <p:sp>
        <p:nvSpPr>
          <p:cNvPr id="3" name="Content Placeholder 2">
            <a:extLst>
              <a:ext uri="{FF2B5EF4-FFF2-40B4-BE49-F238E27FC236}">
                <a16:creationId xmlns:a16="http://schemas.microsoft.com/office/drawing/2014/main" id="{769B69F0-C60E-4A21-85CE-7D903804D2C0}"/>
              </a:ext>
            </a:extLst>
          </p:cNvPr>
          <p:cNvSpPr>
            <a:spLocks noGrp="1"/>
          </p:cNvSpPr>
          <p:nvPr>
            <p:ph idx="1"/>
          </p:nvPr>
        </p:nvSpPr>
        <p:spPr/>
        <p:txBody>
          <a:bodyPr/>
          <a:lstStyle/>
          <a:p>
            <a:r>
              <a:rPr lang="en-NZ" dirty="0"/>
              <a:t>My website will be a simple static portfolio website for me. </a:t>
            </a:r>
          </a:p>
          <a:p>
            <a:r>
              <a:rPr lang="en-NZ" dirty="0"/>
              <a:t>The design will be simplistic and have a logo, and illustrations which will carry the theme and colours of the website. </a:t>
            </a:r>
          </a:p>
          <a:p>
            <a:r>
              <a:rPr lang="en-NZ" dirty="0"/>
              <a:t>The portfolio website will contain three sections. The sections will be…</a:t>
            </a:r>
          </a:p>
          <a:p>
            <a:r>
              <a:rPr lang="en-NZ" dirty="0"/>
              <a:t>Web development </a:t>
            </a:r>
          </a:p>
          <a:p>
            <a:r>
              <a:rPr lang="en-NZ" dirty="0"/>
              <a:t>Digital illustrations</a:t>
            </a:r>
          </a:p>
          <a:p>
            <a:r>
              <a:rPr lang="en-NZ" dirty="0"/>
              <a:t>Web design</a:t>
            </a:r>
          </a:p>
        </p:txBody>
      </p:sp>
    </p:spTree>
    <p:extLst>
      <p:ext uri="{BB962C8B-B14F-4D97-AF65-F5344CB8AC3E}">
        <p14:creationId xmlns:p14="http://schemas.microsoft.com/office/powerpoint/2010/main" val="2221077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3587-69B5-41FC-9C4E-4792FF1D642E}"/>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1EF75776-F7C3-4CC0-ADF4-C557281A4DEA}"/>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8CF34DA5-77B5-4627-AFE4-88C21D73D5B5}"/>
              </a:ext>
            </a:extLst>
          </p:cNvPr>
          <p:cNvPicPr>
            <a:picLocks noChangeAspect="1"/>
          </p:cNvPicPr>
          <p:nvPr/>
        </p:nvPicPr>
        <p:blipFill rotWithShape="1">
          <a:blip r:embed="rId2"/>
          <a:srcRect t="8472" b="6389"/>
          <a:stretch/>
        </p:blipFill>
        <p:spPr>
          <a:xfrm>
            <a:off x="0" y="581025"/>
            <a:ext cx="12192000" cy="5838826"/>
          </a:xfrm>
          <a:prstGeom prst="rect">
            <a:avLst/>
          </a:prstGeom>
        </p:spPr>
      </p:pic>
    </p:spTree>
    <p:extLst>
      <p:ext uri="{BB962C8B-B14F-4D97-AF65-F5344CB8AC3E}">
        <p14:creationId xmlns:p14="http://schemas.microsoft.com/office/powerpoint/2010/main" val="179958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742B-3CAF-48CE-9164-D0DC6295C818}"/>
              </a:ext>
            </a:extLst>
          </p:cNvPr>
          <p:cNvSpPr>
            <a:spLocks noGrp="1"/>
          </p:cNvSpPr>
          <p:nvPr>
            <p:ph type="title"/>
          </p:nvPr>
        </p:nvSpPr>
        <p:spPr/>
        <p:txBody>
          <a:bodyPr/>
          <a:lstStyle/>
          <a:p>
            <a:r>
              <a:rPr lang="en-NZ" dirty="0"/>
              <a:t>Evaluation of design part 1</a:t>
            </a:r>
          </a:p>
        </p:txBody>
      </p:sp>
      <p:sp>
        <p:nvSpPr>
          <p:cNvPr id="3" name="Content Placeholder 2">
            <a:extLst>
              <a:ext uri="{FF2B5EF4-FFF2-40B4-BE49-F238E27FC236}">
                <a16:creationId xmlns:a16="http://schemas.microsoft.com/office/drawing/2014/main" id="{86A99C58-C4AD-43FC-A223-FDBEEB87E75F}"/>
              </a:ext>
            </a:extLst>
          </p:cNvPr>
          <p:cNvSpPr>
            <a:spLocks noGrp="1"/>
          </p:cNvSpPr>
          <p:nvPr>
            <p:ph idx="1"/>
          </p:nvPr>
        </p:nvSpPr>
        <p:spPr/>
        <p:txBody>
          <a:bodyPr>
            <a:normAutofit lnSpcReduction="10000"/>
          </a:bodyPr>
          <a:lstStyle/>
          <a:p>
            <a:r>
              <a:rPr lang="en-NZ" dirty="0"/>
              <a:t>In the initial design phase I went ahead and created the basic building blocks of my website home page design based on the wireframes I had created. I find that coding a design in the earlier phase helps me to better visualise the design of the website as I am confined by the limitations of html and </a:t>
            </a:r>
            <a:r>
              <a:rPr lang="en-NZ" dirty="0" err="1"/>
              <a:t>css</a:t>
            </a:r>
            <a:r>
              <a:rPr lang="en-NZ" dirty="0"/>
              <a:t> so the scope of the design will be reliable and understandable on my perspective. </a:t>
            </a:r>
          </a:p>
          <a:p>
            <a:r>
              <a:rPr lang="en-NZ" dirty="0"/>
              <a:t>I liked the design of the contrasting background and h1 and h2 text that created excitement and jumped at the audience. However, I thought that the design was too simple and had too much padding and space. There I thought that I could add a divider with a image on one side of the section.</a:t>
            </a:r>
          </a:p>
        </p:txBody>
      </p:sp>
    </p:spTree>
    <p:extLst>
      <p:ext uri="{BB962C8B-B14F-4D97-AF65-F5344CB8AC3E}">
        <p14:creationId xmlns:p14="http://schemas.microsoft.com/office/powerpoint/2010/main" val="119693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F0A5-9488-414E-A91F-4F531E01B076}"/>
              </a:ext>
            </a:extLst>
          </p:cNvPr>
          <p:cNvSpPr>
            <a:spLocks noGrp="1"/>
          </p:cNvSpPr>
          <p:nvPr>
            <p:ph type="title"/>
          </p:nvPr>
        </p:nvSpPr>
        <p:spPr/>
        <p:txBody>
          <a:bodyPr/>
          <a:lstStyle/>
          <a:p>
            <a:r>
              <a:rPr lang="en-NZ" dirty="0"/>
              <a:t>Layout and design</a:t>
            </a:r>
          </a:p>
        </p:txBody>
      </p:sp>
      <p:sp>
        <p:nvSpPr>
          <p:cNvPr id="3" name="Content Placeholder 2">
            <a:extLst>
              <a:ext uri="{FF2B5EF4-FFF2-40B4-BE49-F238E27FC236}">
                <a16:creationId xmlns:a16="http://schemas.microsoft.com/office/drawing/2014/main" id="{4E7388B4-E3F0-4BEA-BE10-DF79AF515ED8}"/>
              </a:ext>
            </a:extLst>
          </p:cNvPr>
          <p:cNvSpPr>
            <a:spLocks noGrp="1"/>
          </p:cNvSpPr>
          <p:nvPr>
            <p:ph idx="1"/>
          </p:nvPr>
        </p:nvSpPr>
        <p:spPr/>
        <p:txBody>
          <a:bodyPr/>
          <a:lstStyle/>
          <a:p>
            <a:r>
              <a:rPr lang="en-NZ" dirty="0"/>
              <a:t>There will be a main landing page. In that page there will be two dividers, one will have a background colour and a title. </a:t>
            </a:r>
          </a:p>
          <a:p>
            <a:r>
              <a:rPr lang="en-NZ" dirty="0"/>
              <a:t>The other half will have a illustration using similar colours and themes of the website. </a:t>
            </a:r>
          </a:p>
        </p:txBody>
      </p:sp>
    </p:spTree>
    <p:extLst>
      <p:ext uri="{BB962C8B-B14F-4D97-AF65-F5344CB8AC3E}">
        <p14:creationId xmlns:p14="http://schemas.microsoft.com/office/powerpoint/2010/main" val="260001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6" name="Freeform: Shape 15">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8" name="Freeform: Shape 1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Shape 19">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Rectangle 2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27291-DCAC-4C29-B213-B55D7395D82E}"/>
              </a:ext>
            </a:extLst>
          </p:cNvPr>
          <p:cNvSpPr>
            <a:spLocks noGrp="1"/>
          </p:cNvSpPr>
          <p:nvPr>
            <p:ph type="ctrTitle"/>
          </p:nvPr>
        </p:nvSpPr>
        <p:spPr>
          <a:xfrm>
            <a:off x="2381534" y="1344304"/>
            <a:ext cx="7451678" cy="2843702"/>
          </a:xfrm>
        </p:spPr>
        <p:txBody>
          <a:bodyPr>
            <a:normAutofit/>
          </a:bodyPr>
          <a:lstStyle/>
          <a:p>
            <a:r>
              <a:rPr lang="en-NZ" sz="5400">
                <a:solidFill>
                  <a:schemeClr val="bg1"/>
                </a:solidFill>
              </a:rPr>
              <a:t>Main section design</a:t>
            </a:r>
          </a:p>
        </p:txBody>
      </p:sp>
      <p:sp>
        <p:nvSpPr>
          <p:cNvPr id="3" name="Subtitle 2">
            <a:extLst>
              <a:ext uri="{FF2B5EF4-FFF2-40B4-BE49-F238E27FC236}">
                <a16:creationId xmlns:a16="http://schemas.microsoft.com/office/drawing/2014/main" id="{31EC0B46-726A-45FE-835E-921B98CB4F4C}"/>
              </a:ext>
            </a:extLst>
          </p:cNvPr>
          <p:cNvSpPr>
            <a:spLocks noGrp="1"/>
          </p:cNvSpPr>
          <p:nvPr>
            <p:ph type="subTitle" idx="1"/>
          </p:nvPr>
        </p:nvSpPr>
        <p:spPr>
          <a:xfrm>
            <a:off x="2886765" y="4414123"/>
            <a:ext cx="6418471" cy="1432109"/>
          </a:xfrm>
        </p:spPr>
        <p:txBody>
          <a:bodyPr>
            <a:normAutofit/>
          </a:bodyPr>
          <a:lstStyle/>
          <a:p>
            <a:endParaRPr lang="en-NZ" sz="2000">
              <a:solidFill>
                <a:schemeClr val="bg1"/>
              </a:solidFill>
            </a:endParaRPr>
          </a:p>
        </p:txBody>
      </p:sp>
      <p:sp>
        <p:nvSpPr>
          <p:cNvPr id="28" name="Oval 27">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83235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FA915-5D0C-4E83-BD90-77AEEBECF5B8}"/>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DD405BF1-1ADF-44E7-9035-B7BBA9E31D10}"/>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76707E41-91CD-4F35-9BEA-20BFC0D8FF38}"/>
              </a:ext>
            </a:extLst>
          </p:cNvPr>
          <p:cNvPicPr>
            <a:picLocks noChangeAspect="1"/>
          </p:cNvPicPr>
          <p:nvPr/>
        </p:nvPicPr>
        <p:blipFill>
          <a:blip r:embed="rId2"/>
          <a:stretch>
            <a:fillRect/>
          </a:stretch>
        </p:blipFill>
        <p:spPr>
          <a:xfrm>
            <a:off x="0" y="2967"/>
            <a:ext cx="12192000" cy="6852065"/>
          </a:xfrm>
          <a:prstGeom prst="rect">
            <a:avLst/>
          </a:prstGeom>
        </p:spPr>
      </p:pic>
    </p:spTree>
    <p:extLst>
      <p:ext uri="{BB962C8B-B14F-4D97-AF65-F5344CB8AC3E}">
        <p14:creationId xmlns:p14="http://schemas.microsoft.com/office/powerpoint/2010/main" val="159619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E577-0036-4939-974C-C6601B17912E}"/>
              </a:ext>
            </a:extLst>
          </p:cNvPr>
          <p:cNvSpPr>
            <a:spLocks noGrp="1"/>
          </p:cNvSpPr>
          <p:nvPr>
            <p:ph type="title"/>
          </p:nvPr>
        </p:nvSpPr>
        <p:spPr/>
        <p:txBody>
          <a:bodyPr/>
          <a:lstStyle/>
          <a:p>
            <a:r>
              <a:rPr lang="en-NZ" dirty="0"/>
              <a:t>Discussion of design</a:t>
            </a:r>
          </a:p>
        </p:txBody>
      </p:sp>
      <p:sp>
        <p:nvSpPr>
          <p:cNvPr id="3" name="Content Placeholder 2">
            <a:extLst>
              <a:ext uri="{FF2B5EF4-FFF2-40B4-BE49-F238E27FC236}">
                <a16:creationId xmlns:a16="http://schemas.microsoft.com/office/drawing/2014/main" id="{F7438AAD-F827-4CA3-8A18-D91EC0DE7054}"/>
              </a:ext>
            </a:extLst>
          </p:cNvPr>
          <p:cNvSpPr>
            <a:spLocks noGrp="1"/>
          </p:cNvSpPr>
          <p:nvPr>
            <p:ph idx="1"/>
          </p:nvPr>
        </p:nvSpPr>
        <p:spPr/>
        <p:txBody>
          <a:bodyPr/>
          <a:lstStyle/>
          <a:p>
            <a:r>
              <a:rPr lang="en-NZ" dirty="0"/>
              <a:t>I needed a landing page that would pop and stand out as my portfolio was heavily focused on web design and illustration. I really liked the </a:t>
            </a:r>
            <a:r>
              <a:rPr lang="en-NZ" dirty="0" err="1"/>
              <a:t>constrasting</a:t>
            </a:r>
            <a:r>
              <a:rPr lang="en-NZ" dirty="0"/>
              <a:t> and darker colours for the landing page. The image on the right brought balance to the design, but also was captivating and interesting for the viewers. </a:t>
            </a:r>
          </a:p>
        </p:txBody>
      </p:sp>
    </p:spTree>
    <p:extLst>
      <p:ext uri="{BB962C8B-B14F-4D97-AF65-F5344CB8AC3E}">
        <p14:creationId xmlns:p14="http://schemas.microsoft.com/office/powerpoint/2010/main" val="2347569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0123-83E6-4516-8DEC-8C72F677D7C6}"/>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281DD6A2-2D3C-42E6-A875-5B35553E9076}"/>
              </a:ext>
            </a:extLst>
          </p:cNvPr>
          <p:cNvSpPr>
            <a:spLocks noGrp="1"/>
          </p:cNvSpPr>
          <p:nvPr>
            <p:ph idx="1"/>
          </p:nvPr>
        </p:nvSpPr>
        <p:spPr/>
        <p:txBody>
          <a:bodyPr/>
          <a:lstStyle/>
          <a:p>
            <a:endParaRPr lang="en-NZ" dirty="0"/>
          </a:p>
        </p:txBody>
      </p:sp>
      <p:pic>
        <p:nvPicPr>
          <p:cNvPr id="5" name="Graphic 4">
            <a:extLst>
              <a:ext uri="{FF2B5EF4-FFF2-40B4-BE49-F238E27FC236}">
                <a16:creationId xmlns:a16="http://schemas.microsoft.com/office/drawing/2014/main" id="{62023CC5-4B14-42B6-96B5-B50D55E8D97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0000"/>
          <a:stretch/>
        </p:blipFill>
        <p:spPr>
          <a:xfrm>
            <a:off x="0" y="0"/>
            <a:ext cx="12192000" cy="6858000"/>
          </a:xfrm>
          <a:prstGeom prst="rect">
            <a:avLst/>
          </a:prstGeom>
        </p:spPr>
      </p:pic>
    </p:spTree>
    <p:extLst>
      <p:ext uri="{BB962C8B-B14F-4D97-AF65-F5344CB8AC3E}">
        <p14:creationId xmlns:p14="http://schemas.microsoft.com/office/powerpoint/2010/main" val="3095771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9E85-5089-4276-9478-344FBBBB0DE7}"/>
              </a:ext>
            </a:extLst>
          </p:cNvPr>
          <p:cNvSpPr>
            <a:spLocks noGrp="1"/>
          </p:cNvSpPr>
          <p:nvPr>
            <p:ph type="title"/>
          </p:nvPr>
        </p:nvSpPr>
        <p:spPr/>
        <p:txBody>
          <a:bodyPr/>
          <a:lstStyle/>
          <a:p>
            <a:endParaRPr lang="en-NZ"/>
          </a:p>
        </p:txBody>
      </p:sp>
      <p:pic>
        <p:nvPicPr>
          <p:cNvPr id="5" name="Content Placeholder 4">
            <a:extLst>
              <a:ext uri="{FF2B5EF4-FFF2-40B4-BE49-F238E27FC236}">
                <a16:creationId xmlns:a16="http://schemas.microsoft.com/office/drawing/2014/main" id="{D4F138E3-D5F3-4AA2-8777-D3CDD1BD1B0D}"/>
              </a:ext>
            </a:extLst>
          </p:cNvPr>
          <p:cNvPicPr>
            <a:picLocks noGrp="1" noChangeAspect="1"/>
          </p:cNvPicPr>
          <p:nvPr>
            <p:ph idx="1"/>
          </p:nvPr>
        </p:nvPicPr>
        <p:blipFill>
          <a:blip r:embed="rId2"/>
          <a:stretch>
            <a:fillRect/>
          </a:stretch>
        </p:blipFill>
        <p:spPr>
          <a:xfrm>
            <a:off x="0" y="0"/>
            <a:ext cx="12192000" cy="6858000"/>
          </a:xfrm>
        </p:spPr>
      </p:pic>
      <p:sp>
        <p:nvSpPr>
          <p:cNvPr id="4" name="TextBox 3">
            <a:extLst>
              <a:ext uri="{FF2B5EF4-FFF2-40B4-BE49-F238E27FC236}">
                <a16:creationId xmlns:a16="http://schemas.microsoft.com/office/drawing/2014/main" id="{C42CD661-7ABA-4A12-9355-95B06CCA9A39}"/>
              </a:ext>
            </a:extLst>
          </p:cNvPr>
          <p:cNvSpPr txBox="1"/>
          <p:nvPr/>
        </p:nvSpPr>
        <p:spPr>
          <a:xfrm>
            <a:off x="291446" y="1951349"/>
            <a:ext cx="3422715" cy="646331"/>
          </a:xfrm>
          <a:prstGeom prst="rect">
            <a:avLst/>
          </a:prstGeom>
          <a:noFill/>
        </p:spPr>
        <p:txBody>
          <a:bodyPr wrap="square" rtlCol="0">
            <a:spAutoFit/>
          </a:bodyPr>
          <a:lstStyle/>
          <a:p>
            <a:r>
              <a:rPr lang="en-NZ" dirty="0"/>
              <a:t>This is interesting design, but it wasn’t want I envisioned.</a:t>
            </a:r>
          </a:p>
        </p:txBody>
      </p:sp>
    </p:spTree>
    <p:extLst>
      <p:ext uri="{BB962C8B-B14F-4D97-AF65-F5344CB8AC3E}">
        <p14:creationId xmlns:p14="http://schemas.microsoft.com/office/powerpoint/2010/main" val="3145404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08F8-FF2A-4871-8EBC-F3135E0D9B34}"/>
              </a:ext>
            </a:extLst>
          </p:cNvPr>
          <p:cNvSpPr>
            <a:spLocks noGrp="1"/>
          </p:cNvSpPr>
          <p:nvPr>
            <p:ph type="title"/>
          </p:nvPr>
        </p:nvSpPr>
        <p:spPr/>
        <p:txBody>
          <a:bodyPr/>
          <a:lstStyle/>
          <a:p>
            <a:endParaRPr lang="en-NZ"/>
          </a:p>
        </p:txBody>
      </p:sp>
      <p:pic>
        <p:nvPicPr>
          <p:cNvPr id="5" name="Content Placeholder 4">
            <a:extLst>
              <a:ext uri="{FF2B5EF4-FFF2-40B4-BE49-F238E27FC236}">
                <a16:creationId xmlns:a16="http://schemas.microsoft.com/office/drawing/2014/main" id="{B15B25DB-3938-47E0-8F21-D777743D8D6D}"/>
              </a:ext>
            </a:extLst>
          </p:cNvPr>
          <p:cNvPicPr>
            <a:picLocks noGrp="1" noChangeAspect="1"/>
          </p:cNvPicPr>
          <p:nvPr>
            <p:ph idx="1"/>
          </p:nvPr>
        </p:nvPicPr>
        <p:blipFill rotWithShape="1">
          <a:blip r:embed="rId2"/>
          <a:srcRect t="8172" r="1117" b="5143"/>
          <a:stretch/>
        </p:blipFill>
        <p:spPr>
          <a:xfrm>
            <a:off x="0" y="0"/>
            <a:ext cx="12207943" cy="6019800"/>
          </a:xfrm>
        </p:spPr>
      </p:pic>
      <p:sp>
        <p:nvSpPr>
          <p:cNvPr id="3" name="TextBox 2">
            <a:extLst>
              <a:ext uri="{FF2B5EF4-FFF2-40B4-BE49-F238E27FC236}">
                <a16:creationId xmlns:a16="http://schemas.microsoft.com/office/drawing/2014/main" id="{FD5D5D58-ABA2-4759-A5EA-98681A9DADFE}"/>
              </a:ext>
            </a:extLst>
          </p:cNvPr>
          <p:cNvSpPr txBox="1"/>
          <p:nvPr/>
        </p:nvSpPr>
        <p:spPr>
          <a:xfrm>
            <a:off x="291446" y="1951349"/>
            <a:ext cx="3422715" cy="923330"/>
          </a:xfrm>
          <a:prstGeom prst="rect">
            <a:avLst/>
          </a:prstGeom>
          <a:noFill/>
        </p:spPr>
        <p:txBody>
          <a:bodyPr wrap="square" rtlCol="0">
            <a:spAutoFit/>
          </a:bodyPr>
          <a:lstStyle/>
          <a:p>
            <a:r>
              <a:rPr lang="en-NZ" dirty="0"/>
              <a:t>I tried doing something different and decided to the section into three boxes</a:t>
            </a:r>
          </a:p>
        </p:txBody>
      </p:sp>
      <p:sp>
        <p:nvSpPr>
          <p:cNvPr id="6" name="TextBox 5">
            <a:extLst>
              <a:ext uri="{FF2B5EF4-FFF2-40B4-BE49-F238E27FC236}">
                <a16:creationId xmlns:a16="http://schemas.microsoft.com/office/drawing/2014/main" id="{0704B9BC-D237-4DFD-8503-36947AF1D85C}"/>
              </a:ext>
            </a:extLst>
          </p:cNvPr>
          <p:cNvSpPr txBox="1"/>
          <p:nvPr/>
        </p:nvSpPr>
        <p:spPr>
          <a:xfrm>
            <a:off x="4110873" y="1895558"/>
            <a:ext cx="3422715" cy="923330"/>
          </a:xfrm>
          <a:prstGeom prst="rect">
            <a:avLst/>
          </a:prstGeom>
          <a:noFill/>
        </p:spPr>
        <p:txBody>
          <a:bodyPr wrap="square" rtlCol="0">
            <a:spAutoFit/>
          </a:bodyPr>
          <a:lstStyle/>
          <a:p>
            <a:r>
              <a:rPr lang="en-NZ" dirty="0"/>
              <a:t>The new design has removed unnecessary scrolling and white space</a:t>
            </a:r>
          </a:p>
        </p:txBody>
      </p:sp>
    </p:spTree>
    <p:extLst>
      <p:ext uri="{BB962C8B-B14F-4D97-AF65-F5344CB8AC3E}">
        <p14:creationId xmlns:p14="http://schemas.microsoft.com/office/powerpoint/2010/main" val="573972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6C6BC8-2C48-4C48-9817-755569E79075}"/>
              </a:ext>
            </a:extLst>
          </p:cNvPr>
          <p:cNvPicPr>
            <a:picLocks noChangeAspect="1"/>
          </p:cNvPicPr>
          <p:nvPr/>
        </p:nvPicPr>
        <p:blipFill>
          <a:blip r:embed="rId2"/>
          <a:stretch>
            <a:fillRect/>
          </a:stretch>
        </p:blipFill>
        <p:spPr>
          <a:xfrm>
            <a:off x="3719845" y="0"/>
            <a:ext cx="4999960" cy="6858000"/>
          </a:xfrm>
          <a:prstGeom prst="rect">
            <a:avLst/>
          </a:prstGeom>
        </p:spPr>
      </p:pic>
      <p:sp>
        <p:nvSpPr>
          <p:cNvPr id="3" name="TextBox 2">
            <a:extLst>
              <a:ext uri="{FF2B5EF4-FFF2-40B4-BE49-F238E27FC236}">
                <a16:creationId xmlns:a16="http://schemas.microsoft.com/office/drawing/2014/main" id="{D4FC4447-D4EE-4780-8FA5-E35AFB79147D}"/>
              </a:ext>
            </a:extLst>
          </p:cNvPr>
          <p:cNvSpPr txBox="1"/>
          <p:nvPr/>
        </p:nvSpPr>
        <p:spPr>
          <a:xfrm>
            <a:off x="291446" y="1951349"/>
            <a:ext cx="3422715" cy="923330"/>
          </a:xfrm>
          <a:prstGeom prst="rect">
            <a:avLst/>
          </a:prstGeom>
          <a:noFill/>
        </p:spPr>
        <p:txBody>
          <a:bodyPr wrap="square" rtlCol="0">
            <a:spAutoFit/>
          </a:bodyPr>
          <a:lstStyle/>
          <a:p>
            <a:r>
              <a:rPr lang="en-NZ" dirty="0"/>
              <a:t>The containers/cards were also responsive using flexbox flex direction as column. </a:t>
            </a:r>
          </a:p>
        </p:txBody>
      </p:sp>
    </p:spTree>
    <p:extLst>
      <p:ext uri="{BB962C8B-B14F-4D97-AF65-F5344CB8AC3E}">
        <p14:creationId xmlns:p14="http://schemas.microsoft.com/office/powerpoint/2010/main" val="4236395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5B7D-53E8-4C20-A6A9-5DB3A4283717}"/>
              </a:ext>
            </a:extLst>
          </p:cNvPr>
          <p:cNvSpPr>
            <a:spLocks noGrp="1"/>
          </p:cNvSpPr>
          <p:nvPr>
            <p:ph type="title"/>
          </p:nvPr>
        </p:nvSpPr>
        <p:spPr/>
        <p:txBody>
          <a:bodyPr/>
          <a:lstStyle/>
          <a:p>
            <a:r>
              <a:rPr lang="en-NZ" dirty="0"/>
              <a:t>What does the website need to achieve</a:t>
            </a:r>
          </a:p>
        </p:txBody>
      </p:sp>
      <p:sp>
        <p:nvSpPr>
          <p:cNvPr id="3" name="Content Placeholder 2">
            <a:extLst>
              <a:ext uri="{FF2B5EF4-FFF2-40B4-BE49-F238E27FC236}">
                <a16:creationId xmlns:a16="http://schemas.microsoft.com/office/drawing/2014/main" id="{B774080F-5C6A-4E98-9401-B48D329F42F9}"/>
              </a:ext>
            </a:extLst>
          </p:cNvPr>
          <p:cNvSpPr>
            <a:spLocks noGrp="1"/>
          </p:cNvSpPr>
          <p:nvPr>
            <p:ph idx="1"/>
          </p:nvPr>
        </p:nvSpPr>
        <p:spPr/>
        <p:txBody>
          <a:bodyPr/>
          <a:lstStyle/>
          <a:p>
            <a:r>
              <a:rPr lang="en-NZ" dirty="0"/>
              <a:t>The website needs to create a sense of creativity, whilst carrying a theme of growth/development and design.</a:t>
            </a:r>
          </a:p>
          <a:p>
            <a:r>
              <a:rPr lang="en-NZ" dirty="0"/>
              <a:t>Showcase design skill in a subtle way including, consistent </a:t>
            </a:r>
            <a:r>
              <a:rPr lang="en-NZ" dirty="0" err="1"/>
              <a:t>color</a:t>
            </a:r>
            <a:r>
              <a:rPr lang="en-NZ" dirty="0"/>
              <a:t> themes, readability of information(easy for users) good spacing and margins between elements.</a:t>
            </a:r>
          </a:p>
          <a:p>
            <a:r>
              <a:rPr lang="en-NZ" dirty="0"/>
              <a:t>Show illustration skills</a:t>
            </a:r>
          </a:p>
          <a:p>
            <a:r>
              <a:rPr lang="en-NZ" dirty="0"/>
              <a:t>Show design skills</a:t>
            </a:r>
          </a:p>
          <a:p>
            <a:r>
              <a:rPr lang="en-NZ" dirty="0"/>
              <a:t>Show web development skills</a:t>
            </a:r>
          </a:p>
          <a:p>
            <a:pPr marL="0" indent="0">
              <a:buNone/>
            </a:pPr>
            <a:r>
              <a:rPr lang="en-NZ" dirty="0"/>
              <a:t> </a:t>
            </a:r>
          </a:p>
        </p:txBody>
      </p:sp>
    </p:spTree>
    <p:extLst>
      <p:ext uri="{BB962C8B-B14F-4D97-AF65-F5344CB8AC3E}">
        <p14:creationId xmlns:p14="http://schemas.microsoft.com/office/powerpoint/2010/main" val="515692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450D-B883-4651-AE72-FA426A52BC8F}"/>
              </a:ext>
            </a:extLst>
          </p:cNvPr>
          <p:cNvSpPr>
            <a:spLocks noGrp="1"/>
          </p:cNvSpPr>
          <p:nvPr>
            <p:ph type="title"/>
          </p:nvPr>
        </p:nvSpPr>
        <p:spPr/>
        <p:txBody>
          <a:bodyPr/>
          <a:lstStyle/>
          <a:p>
            <a:r>
              <a:rPr lang="en-NZ" dirty="0"/>
              <a:t>Testing the responsiveness of the website.</a:t>
            </a:r>
          </a:p>
        </p:txBody>
      </p:sp>
      <p:sp>
        <p:nvSpPr>
          <p:cNvPr id="3" name="Content Placeholder 2">
            <a:extLst>
              <a:ext uri="{FF2B5EF4-FFF2-40B4-BE49-F238E27FC236}">
                <a16:creationId xmlns:a16="http://schemas.microsoft.com/office/drawing/2014/main" id="{8B1770BC-F429-4A92-BFE0-078CFD27653E}"/>
              </a:ext>
            </a:extLst>
          </p:cNvPr>
          <p:cNvSpPr>
            <a:spLocks noGrp="1"/>
          </p:cNvSpPr>
          <p:nvPr>
            <p:ph idx="1"/>
          </p:nvPr>
        </p:nvSpPr>
        <p:spPr/>
        <p:txBody>
          <a:bodyPr/>
          <a:lstStyle/>
          <a:p>
            <a:r>
              <a:rPr lang="en-NZ" dirty="0"/>
              <a:t>The website needs to be responsive therefore, early in the development of the website I had to make sure what the website would look like from a mobile and tablet perspective. I used flex box and set the flex-direction to column with the media query. This made the containers and divs stack up on top of each other. Which was beneficial for viewing the information on a smaller device.</a:t>
            </a:r>
          </a:p>
        </p:txBody>
      </p:sp>
    </p:spTree>
    <p:extLst>
      <p:ext uri="{BB962C8B-B14F-4D97-AF65-F5344CB8AC3E}">
        <p14:creationId xmlns:p14="http://schemas.microsoft.com/office/powerpoint/2010/main" val="1134279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0D9C-2B29-4B7B-8473-EB52CDA4B57B}"/>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739457A1-1216-47D1-98F8-55E0F63DEBF1}"/>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2774E00F-6AEB-48F2-81B3-301A248240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1162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4A17-1DE0-4D02-824B-56872E1DE3DB}"/>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45A45700-190C-41DC-A906-40710843031D}"/>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DEDF0DB9-CED3-44A3-9D68-8E3C74C6AB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93833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E049-DFAC-4019-80CA-7E0147D3653C}"/>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218E2FBA-40AA-4804-B0F6-FA9F9F494829}"/>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B81C1C43-2269-4AFB-B11E-9C9C4A3471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5843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8CFE-24A8-476E-B5D2-DA9B0FFAC50B}"/>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CD8D9E92-A891-4E4B-AFC2-03306BF380EC}"/>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C09F9A70-F9A8-4E0E-AEAF-CDC8BE9BEE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694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37D7-8047-4BAB-8D8F-4C842DEF8FD6}"/>
              </a:ext>
            </a:extLst>
          </p:cNvPr>
          <p:cNvSpPr>
            <a:spLocks noGrp="1"/>
          </p:cNvSpPr>
          <p:nvPr>
            <p:ph type="title"/>
          </p:nvPr>
        </p:nvSpPr>
        <p:spPr/>
        <p:txBody>
          <a:bodyPr/>
          <a:lstStyle/>
          <a:p>
            <a:r>
              <a:rPr lang="en-NZ" dirty="0"/>
              <a:t>Evaluation of design</a:t>
            </a:r>
          </a:p>
        </p:txBody>
      </p:sp>
      <p:sp>
        <p:nvSpPr>
          <p:cNvPr id="3" name="Content Placeholder 2">
            <a:extLst>
              <a:ext uri="{FF2B5EF4-FFF2-40B4-BE49-F238E27FC236}">
                <a16:creationId xmlns:a16="http://schemas.microsoft.com/office/drawing/2014/main" id="{3D21EF91-C011-4BA1-A33A-F96D93C9967A}"/>
              </a:ext>
            </a:extLst>
          </p:cNvPr>
          <p:cNvSpPr>
            <a:spLocks noGrp="1"/>
          </p:cNvSpPr>
          <p:nvPr>
            <p:ph idx="1"/>
          </p:nvPr>
        </p:nvSpPr>
        <p:spPr/>
        <p:txBody>
          <a:bodyPr/>
          <a:lstStyle/>
          <a:p>
            <a:r>
              <a:rPr lang="en-NZ" dirty="0"/>
              <a:t>I explored using affinity designer to create an illustration that represents a common theme of design, illustration and development. However, the colours and way the illustration looks as a background-image doesn’t look atheistically pleasing and easy to look at for the viewers. The image resolution also looked poor and blurry, which doesn’t bring a pleasing UI interaction with the user.</a:t>
            </a:r>
          </a:p>
        </p:txBody>
      </p:sp>
    </p:spTree>
    <p:extLst>
      <p:ext uri="{BB962C8B-B14F-4D97-AF65-F5344CB8AC3E}">
        <p14:creationId xmlns:p14="http://schemas.microsoft.com/office/powerpoint/2010/main" val="2683629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26AC-7C70-499D-B263-582D3AAFABB1}"/>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115D75D2-1507-4244-BDB2-346ADE5435E9}"/>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ABAC3125-F1B1-41E3-B960-49F1B11D40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98082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66F65-E9F7-4963-9AA4-1EA7E98A1C3A}"/>
              </a:ext>
            </a:extLst>
          </p:cNvPr>
          <p:cNvSpPr>
            <a:spLocks noGrp="1"/>
          </p:cNvSpPr>
          <p:nvPr>
            <p:ph type="title"/>
          </p:nvPr>
        </p:nvSpPr>
        <p:spPr/>
        <p:txBody>
          <a:bodyPr/>
          <a:lstStyle/>
          <a:p>
            <a:r>
              <a:rPr lang="en-NZ" dirty="0"/>
              <a:t>Evaluation of design</a:t>
            </a:r>
          </a:p>
        </p:txBody>
      </p:sp>
      <p:sp>
        <p:nvSpPr>
          <p:cNvPr id="3" name="Content Placeholder 2">
            <a:extLst>
              <a:ext uri="{FF2B5EF4-FFF2-40B4-BE49-F238E27FC236}">
                <a16:creationId xmlns:a16="http://schemas.microsoft.com/office/drawing/2014/main" id="{295A1EC3-2CAB-4CED-A81F-FA376545B193}"/>
              </a:ext>
            </a:extLst>
          </p:cNvPr>
          <p:cNvSpPr>
            <a:spLocks noGrp="1"/>
          </p:cNvSpPr>
          <p:nvPr>
            <p:ph idx="1"/>
          </p:nvPr>
        </p:nvSpPr>
        <p:spPr/>
        <p:txBody>
          <a:bodyPr/>
          <a:lstStyle/>
          <a:p>
            <a:r>
              <a:rPr lang="en-NZ" dirty="0"/>
              <a:t>I had a change of mindset and decided to explore other areas, I let go of my creativity. I discovered inspiration from dribble with an illustration with a nice green colour palette. I used a similar palette and began creating an illustration of trees and creation. The theme of creation and trees represented growth and creativity. I thought that I could combine this theme with UI and development, to demonstrate how businesses can grow through the use of digital media (websites, web design, web illustration).</a:t>
            </a:r>
          </a:p>
        </p:txBody>
      </p:sp>
    </p:spTree>
    <p:extLst>
      <p:ext uri="{BB962C8B-B14F-4D97-AF65-F5344CB8AC3E}">
        <p14:creationId xmlns:p14="http://schemas.microsoft.com/office/powerpoint/2010/main" val="2714221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AE7C-CBBB-46E2-9EE8-FAE60BCBD590}"/>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4C52E839-11C2-4993-B384-D5B02F1A6090}"/>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6ED9656B-FF75-417A-85A4-ABEE36B6BAA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9808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6726F-980D-4B72-8582-C4375D61F6D3}"/>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C2986792-7B23-4C11-866F-59FA12DC1321}"/>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0B2B5C0E-8006-4193-8340-9F21EC6BA6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2942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FE5C-39A4-43F6-83A7-AA8818BC2F91}"/>
              </a:ext>
            </a:extLst>
          </p:cNvPr>
          <p:cNvSpPr>
            <a:spLocks noGrp="1"/>
          </p:cNvSpPr>
          <p:nvPr>
            <p:ph type="title"/>
          </p:nvPr>
        </p:nvSpPr>
        <p:spPr/>
        <p:txBody>
          <a:bodyPr/>
          <a:lstStyle/>
          <a:p>
            <a:r>
              <a:rPr lang="en-NZ" dirty="0"/>
              <a:t>Navability</a:t>
            </a:r>
          </a:p>
        </p:txBody>
      </p:sp>
      <p:pic>
        <p:nvPicPr>
          <p:cNvPr id="5" name="Content Placeholder 4">
            <a:extLst>
              <a:ext uri="{FF2B5EF4-FFF2-40B4-BE49-F238E27FC236}">
                <a16:creationId xmlns:a16="http://schemas.microsoft.com/office/drawing/2014/main" id="{BC221B49-8414-4E29-B9A8-7E863F0DEDAA}"/>
              </a:ext>
            </a:extLst>
          </p:cNvPr>
          <p:cNvPicPr>
            <a:picLocks noGrp="1" noChangeAspect="1"/>
          </p:cNvPicPr>
          <p:nvPr>
            <p:ph idx="1"/>
          </p:nvPr>
        </p:nvPicPr>
        <p:blipFill>
          <a:blip r:embed="rId2"/>
          <a:stretch>
            <a:fillRect/>
          </a:stretch>
        </p:blipFill>
        <p:spPr>
          <a:xfrm>
            <a:off x="838200" y="1690687"/>
            <a:ext cx="10240492" cy="3786187"/>
          </a:xfrm>
        </p:spPr>
      </p:pic>
    </p:spTree>
    <p:extLst>
      <p:ext uri="{BB962C8B-B14F-4D97-AF65-F5344CB8AC3E}">
        <p14:creationId xmlns:p14="http://schemas.microsoft.com/office/powerpoint/2010/main" val="851498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1F00-C7FF-4F95-9AD4-0A2C763048F4}"/>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760F1277-CE41-41C1-B49F-52FA8BE40106}"/>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D6D0A22E-70BF-4E41-B662-8952352CF9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9086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1D82-022F-4201-BDAA-1FCAAB8E62DA}"/>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58DA6943-0CA2-4B24-AC3C-242B681C0DFC}"/>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8671F614-22D3-4FDD-82D3-E64C5C63FB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9409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A99C-D5C7-4ECA-9B15-1C25AFBED9B6}"/>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56F4097E-B812-4486-A807-D7A8D8C5EEE8}"/>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AA2EFD1B-8CB2-424B-8267-7D1B5C871F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24068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012CACA0-4324-4317-94D7-4A0B3B181161}"/>
              </a:ext>
            </a:extLst>
          </p:cNvPr>
          <p:cNvPicPr>
            <a:picLocks noGrp="1" noChangeAspect="1"/>
          </p:cNvPicPr>
          <p:nvPr>
            <p:ph idx="1"/>
          </p:nvPr>
        </p:nvPicPr>
        <p:blipFill rotWithShape="1">
          <a:blip r:embed="rId2"/>
          <a:srcRect b="19"/>
          <a:stretch/>
        </p:blipFill>
        <p:spPr>
          <a:xfrm>
            <a:off x="0" y="0"/>
            <a:ext cx="12192000" cy="6858000"/>
          </a:xfrm>
          <a:prstGeom prst="rect">
            <a:avLst/>
          </a:prstGeom>
        </p:spPr>
      </p:pic>
    </p:spTree>
    <p:extLst>
      <p:ext uri="{BB962C8B-B14F-4D97-AF65-F5344CB8AC3E}">
        <p14:creationId xmlns:p14="http://schemas.microsoft.com/office/powerpoint/2010/main" val="3445949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9481-234D-4AFA-ADFE-E7080D8842CA}"/>
              </a:ext>
            </a:extLst>
          </p:cNvPr>
          <p:cNvSpPr>
            <a:spLocks noGrp="1"/>
          </p:cNvSpPr>
          <p:nvPr>
            <p:ph type="title"/>
          </p:nvPr>
        </p:nvSpPr>
        <p:spPr/>
        <p:txBody>
          <a:bodyPr/>
          <a:lstStyle/>
          <a:p>
            <a:r>
              <a:rPr lang="en-US" dirty="0"/>
              <a:t>Evaluation of work</a:t>
            </a:r>
            <a:endParaRPr lang="en-NZ" dirty="0"/>
          </a:p>
        </p:txBody>
      </p:sp>
      <p:sp>
        <p:nvSpPr>
          <p:cNvPr id="3" name="Content Placeholder 2">
            <a:extLst>
              <a:ext uri="{FF2B5EF4-FFF2-40B4-BE49-F238E27FC236}">
                <a16:creationId xmlns:a16="http://schemas.microsoft.com/office/drawing/2014/main" id="{2996BB87-CDFD-49E4-A12A-3873E0757299}"/>
              </a:ext>
            </a:extLst>
          </p:cNvPr>
          <p:cNvSpPr>
            <a:spLocks noGrp="1"/>
          </p:cNvSpPr>
          <p:nvPr>
            <p:ph idx="1"/>
          </p:nvPr>
        </p:nvSpPr>
        <p:spPr/>
        <p:txBody>
          <a:bodyPr/>
          <a:lstStyle/>
          <a:p>
            <a:r>
              <a:rPr lang="en-NZ" dirty="0"/>
              <a:t>The past images show the growth and development of the colour theme and main section of the website. I really liked the colour pallete and contrast of colours from the main section, that I will carry the theme throughout the website.  </a:t>
            </a:r>
          </a:p>
        </p:txBody>
      </p:sp>
    </p:spTree>
    <p:extLst>
      <p:ext uri="{BB962C8B-B14F-4D97-AF65-F5344CB8AC3E}">
        <p14:creationId xmlns:p14="http://schemas.microsoft.com/office/powerpoint/2010/main" val="2986378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B1FF-0BE6-4F91-A1F1-EB6A88A2F6FF}"/>
              </a:ext>
            </a:extLst>
          </p:cNvPr>
          <p:cNvSpPr>
            <a:spLocks noGrp="1"/>
          </p:cNvSpPr>
          <p:nvPr>
            <p:ph type="title"/>
          </p:nvPr>
        </p:nvSpPr>
        <p:spPr/>
        <p:txBody>
          <a:bodyPr/>
          <a:lstStyle/>
          <a:p>
            <a:r>
              <a:rPr lang="en-NZ" dirty="0"/>
              <a:t>Tools I have used for the design</a:t>
            </a:r>
          </a:p>
        </p:txBody>
      </p:sp>
      <p:sp>
        <p:nvSpPr>
          <p:cNvPr id="3" name="Content Placeholder 2">
            <a:extLst>
              <a:ext uri="{FF2B5EF4-FFF2-40B4-BE49-F238E27FC236}">
                <a16:creationId xmlns:a16="http://schemas.microsoft.com/office/drawing/2014/main" id="{85453C08-7B1C-4450-824D-AF6C046D8DBA}"/>
              </a:ext>
            </a:extLst>
          </p:cNvPr>
          <p:cNvSpPr>
            <a:spLocks noGrp="1"/>
          </p:cNvSpPr>
          <p:nvPr>
            <p:ph idx="1"/>
          </p:nvPr>
        </p:nvSpPr>
        <p:spPr/>
        <p:txBody>
          <a:bodyPr/>
          <a:lstStyle/>
          <a:p>
            <a:r>
              <a:rPr lang="en-NZ" dirty="0"/>
              <a:t>Initially I used the classic pencil and paper to create a simple </a:t>
            </a:r>
            <a:r>
              <a:rPr lang="en-NZ" dirty="0" err="1"/>
              <a:t>mockup</a:t>
            </a:r>
            <a:r>
              <a:rPr lang="en-NZ" dirty="0"/>
              <a:t> design. </a:t>
            </a:r>
          </a:p>
          <a:p>
            <a:r>
              <a:rPr lang="en-NZ" dirty="0"/>
              <a:t>I used adobe XD to build a mock-up of the design. </a:t>
            </a:r>
          </a:p>
          <a:p>
            <a:r>
              <a:rPr lang="en-NZ" dirty="0"/>
              <a:t>Adobe XD is a powerful and simple tool for web development. I was able to create simple components and save the themes and </a:t>
            </a:r>
            <a:r>
              <a:rPr lang="en-NZ" dirty="0" err="1"/>
              <a:t>colors</a:t>
            </a:r>
            <a:r>
              <a:rPr lang="en-NZ" dirty="0"/>
              <a:t> of the website to speed up the process. </a:t>
            </a:r>
          </a:p>
        </p:txBody>
      </p:sp>
    </p:spTree>
    <p:extLst>
      <p:ext uri="{BB962C8B-B14F-4D97-AF65-F5344CB8AC3E}">
        <p14:creationId xmlns:p14="http://schemas.microsoft.com/office/powerpoint/2010/main" val="306492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A6F9-A1EB-4B81-8F0C-F440400C751A}"/>
              </a:ext>
            </a:extLst>
          </p:cNvPr>
          <p:cNvSpPr>
            <a:spLocks noGrp="1"/>
          </p:cNvSpPr>
          <p:nvPr>
            <p:ph type="title"/>
          </p:nvPr>
        </p:nvSpPr>
        <p:spPr/>
        <p:txBody>
          <a:bodyPr/>
          <a:lstStyle/>
          <a:p>
            <a:r>
              <a:rPr lang="en-NZ" dirty="0"/>
              <a:t>Evidence of XD</a:t>
            </a:r>
          </a:p>
        </p:txBody>
      </p:sp>
      <p:pic>
        <p:nvPicPr>
          <p:cNvPr id="5" name="Content Placeholder 4">
            <a:extLst>
              <a:ext uri="{FF2B5EF4-FFF2-40B4-BE49-F238E27FC236}">
                <a16:creationId xmlns:a16="http://schemas.microsoft.com/office/drawing/2014/main" id="{A8314AD7-C88E-43C1-8855-3B4F135B3694}"/>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3220106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A536-B3E0-43FB-A829-3B452D1A1F40}"/>
              </a:ext>
            </a:extLst>
          </p:cNvPr>
          <p:cNvSpPr>
            <a:spLocks noGrp="1"/>
          </p:cNvSpPr>
          <p:nvPr>
            <p:ph type="title"/>
          </p:nvPr>
        </p:nvSpPr>
        <p:spPr/>
        <p:txBody>
          <a:bodyPr/>
          <a:lstStyle/>
          <a:p>
            <a:r>
              <a:rPr lang="en-NZ" dirty="0"/>
              <a:t>Evidence of </a:t>
            </a:r>
            <a:r>
              <a:rPr lang="en-NZ" dirty="0" err="1"/>
              <a:t>Khorma</a:t>
            </a:r>
            <a:endParaRPr lang="en-NZ" dirty="0"/>
          </a:p>
        </p:txBody>
      </p:sp>
      <p:sp>
        <p:nvSpPr>
          <p:cNvPr id="3" name="Content Placeholder 2">
            <a:extLst>
              <a:ext uri="{FF2B5EF4-FFF2-40B4-BE49-F238E27FC236}">
                <a16:creationId xmlns:a16="http://schemas.microsoft.com/office/drawing/2014/main" id="{601EB089-2840-409C-AE70-606B991F8A42}"/>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3D0FA8D5-8BAD-4C7D-9D82-7F176A502918}"/>
              </a:ext>
            </a:extLst>
          </p:cNvPr>
          <p:cNvPicPr>
            <a:picLocks noChangeAspect="1"/>
          </p:cNvPicPr>
          <p:nvPr/>
        </p:nvPicPr>
        <p:blipFill>
          <a:blip r:embed="rId2"/>
          <a:stretch>
            <a:fillRect/>
          </a:stretch>
        </p:blipFill>
        <p:spPr>
          <a:xfrm>
            <a:off x="838200" y="1690688"/>
            <a:ext cx="8996039" cy="5060272"/>
          </a:xfrm>
          <a:prstGeom prst="rect">
            <a:avLst/>
          </a:prstGeom>
        </p:spPr>
      </p:pic>
    </p:spTree>
    <p:extLst>
      <p:ext uri="{BB962C8B-B14F-4D97-AF65-F5344CB8AC3E}">
        <p14:creationId xmlns:p14="http://schemas.microsoft.com/office/powerpoint/2010/main" val="929769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DF69-1585-4A7A-8DDF-640835239DC6}"/>
              </a:ext>
            </a:extLst>
          </p:cNvPr>
          <p:cNvSpPr>
            <a:spLocks noGrp="1"/>
          </p:cNvSpPr>
          <p:nvPr>
            <p:ph type="title"/>
          </p:nvPr>
        </p:nvSpPr>
        <p:spPr/>
        <p:txBody>
          <a:bodyPr/>
          <a:lstStyle/>
          <a:p>
            <a:r>
              <a:rPr lang="en-NZ" dirty="0"/>
              <a:t>Using coolers to create user friendly colour palettes</a:t>
            </a:r>
          </a:p>
        </p:txBody>
      </p:sp>
      <p:sp>
        <p:nvSpPr>
          <p:cNvPr id="3" name="Content Placeholder 2">
            <a:extLst>
              <a:ext uri="{FF2B5EF4-FFF2-40B4-BE49-F238E27FC236}">
                <a16:creationId xmlns:a16="http://schemas.microsoft.com/office/drawing/2014/main" id="{CCB256EE-6751-40A0-B6FA-D23DC5345BF0}"/>
              </a:ext>
            </a:extLst>
          </p:cNvPr>
          <p:cNvSpPr>
            <a:spLocks noGrp="1"/>
          </p:cNvSpPr>
          <p:nvPr>
            <p:ph idx="1"/>
          </p:nvPr>
        </p:nvSpPr>
        <p:spPr/>
        <p:txBody>
          <a:bodyPr/>
          <a:lstStyle/>
          <a:p>
            <a:r>
              <a:rPr lang="en-NZ" dirty="0" err="1"/>
              <a:t>Coolors</a:t>
            </a:r>
            <a:r>
              <a:rPr lang="en-NZ" dirty="0"/>
              <a:t> was another great tool for </a:t>
            </a:r>
          </a:p>
        </p:txBody>
      </p:sp>
    </p:spTree>
    <p:extLst>
      <p:ext uri="{BB962C8B-B14F-4D97-AF65-F5344CB8AC3E}">
        <p14:creationId xmlns:p14="http://schemas.microsoft.com/office/powerpoint/2010/main" val="1895452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ACFF-19D0-48BF-99E0-2C6F07BD4A79}"/>
              </a:ext>
            </a:extLst>
          </p:cNvPr>
          <p:cNvSpPr>
            <a:spLocks noGrp="1"/>
          </p:cNvSpPr>
          <p:nvPr>
            <p:ph type="title"/>
          </p:nvPr>
        </p:nvSpPr>
        <p:spPr/>
        <p:txBody>
          <a:bodyPr/>
          <a:lstStyle/>
          <a:p>
            <a:r>
              <a:rPr lang="en-NZ" dirty="0"/>
              <a:t>Struggles I had</a:t>
            </a:r>
          </a:p>
        </p:txBody>
      </p:sp>
      <p:sp>
        <p:nvSpPr>
          <p:cNvPr id="3" name="Content Placeholder 2">
            <a:extLst>
              <a:ext uri="{FF2B5EF4-FFF2-40B4-BE49-F238E27FC236}">
                <a16:creationId xmlns:a16="http://schemas.microsoft.com/office/drawing/2014/main" id="{F4AB2BCA-2E79-43B0-8EA3-01BAA284DD05}"/>
              </a:ext>
            </a:extLst>
          </p:cNvPr>
          <p:cNvSpPr>
            <a:spLocks noGrp="1"/>
          </p:cNvSpPr>
          <p:nvPr>
            <p:ph idx="1"/>
          </p:nvPr>
        </p:nvSpPr>
        <p:spPr/>
        <p:txBody>
          <a:bodyPr/>
          <a:lstStyle/>
          <a:p>
            <a:r>
              <a:rPr lang="en-NZ" dirty="0"/>
              <a:t>The biggest challenge I faced was dealing and understanding how flex box worked in responsive design. There were many times when I didn’t understand why flexbox was acting a certain way </a:t>
            </a:r>
            <a:r>
              <a:rPr lang="en-NZ" dirty="0" err="1"/>
              <a:t>particulary</a:t>
            </a:r>
            <a:endParaRPr lang="en-NZ" dirty="0"/>
          </a:p>
        </p:txBody>
      </p:sp>
    </p:spTree>
    <p:extLst>
      <p:ext uri="{BB962C8B-B14F-4D97-AF65-F5344CB8AC3E}">
        <p14:creationId xmlns:p14="http://schemas.microsoft.com/office/powerpoint/2010/main" val="1860554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01F7-55F5-46BB-BC0D-7CBE06349064}"/>
              </a:ext>
            </a:extLst>
          </p:cNvPr>
          <p:cNvSpPr>
            <a:spLocks noGrp="1"/>
          </p:cNvSpPr>
          <p:nvPr>
            <p:ph type="title"/>
          </p:nvPr>
        </p:nvSpPr>
        <p:spPr/>
        <p:txBody>
          <a:bodyPr/>
          <a:lstStyle/>
          <a:p>
            <a:r>
              <a:rPr lang="en-NZ" dirty="0"/>
              <a:t>Visual hierarchy</a:t>
            </a:r>
          </a:p>
        </p:txBody>
      </p:sp>
      <p:sp>
        <p:nvSpPr>
          <p:cNvPr id="3" name="Content Placeholder 2">
            <a:extLst>
              <a:ext uri="{FF2B5EF4-FFF2-40B4-BE49-F238E27FC236}">
                <a16:creationId xmlns:a16="http://schemas.microsoft.com/office/drawing/2014/main" id="{FC02CDA1-C3F3-4D29-AA5A-562BFCB591E6}"/>
              </a:ext>
            </a:extLst>
          </p:cNvPr>
          <p:cNvSpPr>
            <a:spLocks noGrp="1"/>
          </p:cNvSpPr>
          <p:nvPr>
            <p:ph idx="1"/>
          </p:nvPr>
        </p:nvSpPr>
        <p:spPr/>
        <p:txBody>
          <a:bodyPr/>
          <a:lstStyle/>
          <a:p>
            <a:r>
              <a:rPr lang="en-NZ" dirty="0"/>
              <a:t>The content needs to be layed out in level of importance.</a:t>
            </a:r>
          </a:p>
          <a:p>
            <a:r>
              <a:rPr lang="en-NZ" dirty="0"/>
              <a:t>The page will have a navigation bar at the very top because navigation through the website is very important.</a:t>
            </a:r>
          </a:p>
          <a:p>
            <a:r>
              <a:rPr lang="en-NZ" dirty="0"/>
              <a:t>There is a main section with a title and background image. The title and heading of the page is important because it lets the user now where they are in the site. </a:t>
            </a:r>
          </a:p>
          <a:p>
            <a:r>
              <a:rPr lang="en-NZ" dirty="0"/>
              <a:t>The pattern then continues down the page of the website.</a:t>
            </a:r>
          </a:p>
        </p:txBody>
      </p:sp>
    </p:spTree>
    <p:extLst>
      <p:ext uri="{BB962C8B-B14F-4D97-AF65-F5344CB8AC3E}">
        <p14:creationId xmlns:p14="http://schemas.microsoft.com/office/powerpoint/2010/main" val="3929346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47639-E8EA-4968-90C8-857CE1EDC94E}"/>
              </a:ext>
            </a:extLst>
          </p:cNvPr>
          <p:cNvSpPr>
            <a:spLocks noGrp="1"/>
          </p:cNvSpPr>
          <p:nvPr>
            <p:ph type="title"/>
          </p:nvPr>
        </p:nvSpPr>
        <p:spPr/>
        <p:txBody>
          <a:bodyPr/>
          <a:lstStyle/>
          <a:p>
            <a:r>
              <a:rPr lang="en-NZ" dirty="0"/>
              <a:t>Illustration page</a:t>
            </a:r>
          </a:p>
        </p:txBody>
      </p:sp>
      <p:sp>
        <p:nvSpPr>
          <p:cNvPr id="3" name="Content Placeholder 2">
            <a:extLst>
              <a:ext uri="{FF2B5EF4-FFF2-40B4-BE49-F238E27FC236}">
                <a16:creationId xmlns:a16="http://schemas.microsoft.com/office/drawing/2014/main" id="{DED4DEE8-C393-41D1-8660-C4D7078E1DD7}"/>
              </a:ext>
            </a:extLst>
          </p:cNvPr>
          <p:cNvSpPr>
            <a:spLocks noGrp="1"/>
          </p:cNvSpPr>
          <p:nvPr>
            <p:ph idx="1"/>
          </p:nvPr>
        </p:nvSpPr>
        <p:spPr/>
        <p:txBody>
          <a:bodyPr/>
          <a:lstStyle/>
          <a:p>
            <a:r>
              <a:rPr lang="en-NZ" dirty="0"/>
              <a:t>I really liked the </a:t>
            </a:r>
            <a:r>
              <a:rPr lang="en-NZ" dirty="0" err="1"/>
              <a:t>simplisitcy</a:t>
            </a:r>
            <a:r>
              <a:rPr lang="en-NZ" dirty="0"/>
              <a:t> and theme carried from the home page to the illustration page. The illustration is simplistic and </a:t>
            </a:r>
            <a:r>
              <a:rPr lang="en-NZ" dirty="0" err="1"/>
              <a:t>carrys</a:t>
            </a:r>
            <a:r>
              <a:rPr lang="en-NZ" dirty="0"/>
              <a:t> the theme of </a:t>
            </a:r>
            <a:r>
              <a:rPr lang="en-NZ" dirty="0" err="1"/>
              <a:t>crestivity</a:t>
            </a:r>
            <a:r>
              <a:rPr lang="en-NZ" dirty="0"/>
              <a:t> growth, illustration. The next problem is to find a way to display the illustrations in a logical and user friendly way.</a:t>
            </a:r>
          </a:p>
        </p:txBody>
      </p:sp>
    </p:spTree>
    <p:extLst>
      <p:ext uri="{BB962C8B-B14F-4D97-AF65-F5344CB8AC3E}">
        <p14:creationId xmlns:p14="http://schemas.microsoft.com/office/powerpoint/2010/main" val="4226824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6964E-0A2D-41B0-8A4B-DA82D1E61061}"/>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D7D2B2D8-7520-41C1-AB41-9538555DC75B}"/>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9EEA5ED3-7630-48F1-8555-050B30F7C4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723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3237-9535-42A7-91A3-C43332A6EA32}"/>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8489C554-B278-42BC-B78A-D9ACB6200BDD}"/>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FDA08E8F-D1D5-4D29-ACCF-1F0C76BE56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9746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83B7-D690-4E3A-BE7C-FC1E9780D654}"/>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DB56EC51-B3F0-4526-BFB7-5DE0F9B89ED9}"/>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6D64E83C-DD7B-49C2-AD84-E981361680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1817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DD119-A9B6-40F5-81DA-D6C153FE112E}"/>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A684E378-386C-462E-9612-778AAE5902FA}"/>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2917EBD2-2EE1-4EB5-B972-D3F5718B8E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6893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0B2C-1DC1-4723-80CF-31C9AE29F1B4}"/>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F66E6BC8-272D-4593-9DAA-8D5137005B9F}"/>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B465FEC2-02EC-4614-91BA-0ABE9BC690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4891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AC086-44C8-4343-A265-46F0072541A9}"/>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4B194AFF-5FDA-4170-977D-F69FF6802B44}"/>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556A67F2-BD64-4906-AFD4-477CAF77A5B5}"/>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33E9193-110D-42DC-847D-7D2614730285}"/>
              </a:ext>
            </a:extLst>
          </p:cNvPr>
          <p:cNvSpPr txBox="1"/>
          <p:nvPr/>
        </p:nvSpPr>
        <p:spPr>
          <a:xfrm>
            <a:off x="5956300" y="1969969"/>
            <a:ext cx="6146800" cy="1477328"/>
          </a:xfrm>
          <a:prstGeom prst="rect">
            <a:avLst/>
          </a:prstGeom>
          <a:noFill/>
        </p:spPr>
        <p:txBody>
          <a:bodyPr wrap="square" rtlCol="0">
            <a:spAutoFit/>
          </a:bodyPr>
          <a:lstStyle/>
          <a:p>
            <a:r>
              <a:rPr lang="en-NZ" dirty="0"/>
              <a:t>For the web development page, I have simple grid card containers to showcase the web development skills. Ideally I would like to show images of my work, but I don’t have enough time to do so, and I have a limited amount of work to showcase. I need to update the colours to make it easier to read</a:t>
            </a:r>
          </a:p>
        </p:txBody>
      </p:sp>
    </p:spTree>
    <p:extLst>
      <p:ext uri="{BB962C8B-B14F-4D97-AF65-F5344CB8AC3E}">
        <p14:creationId xmlns:p14="http://schemas.microsoft.com/office/powerpoint/2010/main" val="641603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DE35-96DD-40EE-9BCF-E862F25DCA5A}"/>
              </a:ext>
            </a:extLst>
          </p:cNvPr>
          <p:cNvSpPr>
            <a:spLocks noGrp="1"/>
          </p:cNvSpPr>
          <p:nvPr>
            <p:ph type="title"/>
          </p:nvPr>
        </p:nvSpPr>
        <p:spPr/>
        <p:txBody>
          <a:bodyPr/>
          <a:lstStyle/>
          <a:p>
            <a:r>
              <a:rPr lang="en-US" dirty="0"/>
              <a:t>Final Evaluation</a:t>
            </a:r>
            <a:endParaRPr lang="en-NZ" dirty="0"/>
          </a:p>
        </p:txBody>
      </p:sp>
      <p:sp>
        <p:nvSpPr>
          <p:cNvPr id="3" name="Content Placeholder 2">
            <a:extLst>
              <a:ext uri="{FF2B5EF4-FFF2-40B4-BE49-F238E27FC236}">
                <a16:creationId xmlns:a16="http://schemas.microsoft.com/office/drawing/2014/main" id="{5C75325C-59A1-4BC4-8CF2-5DD42D1AB2BC}"/>
              </a:ext>
            </a:extLst>
          </p:cNvPr>
          <p:cNvSpPr>
            <a:spLocks noGrp="1"/>
          </p:cNvSpPr>
          <p:nvPr>
            <p:ph idx="1"/>
          </p:nvPr>
        </p:nvSpPr>
        <p:spPr/>
        <p:txBody>
          <a:bodyPr>
            <a:normAutofit lnSpcReduction="10000"/>
          </a:bodyPr>
          <a:lstStyle/>
          <a:p>
            <a:r>
              <a:rPr lang="en-US" sz="1200" dirty="0"/>
              <a:t>In final evaluation of my work, I was proud about the achievement and visualization of the website in the time that I had.</a:t>
            </a:r>
          </a:p>
          <a:p>
            <a:r>
              <a:rPr lang="en-US" sz="1200" dirty="0"/>
              <a:t>The theme of my project was Portfolio, but also growth and inspiration which came from the green colors and nature imagery/illustration design. I think this theme through my choice of colors, shapes, illustrations to achieve this effect.</a:t>
            </a:r>
          </a:p>
          <a:p>
            <a:r>
              <a:rPr lang="en-US" sz="1200" dirty="0"/>
              <a:t>I developed my ideas slowly over time through inspiration of my own thoughts and from a website called Dribble, where I found an illustration of nature and trees growing. I used wireframes, adobe XD and mockups to develop my ideas. Then I used HTML CSS and Flexbox to improve the design and explore other features could improve the design of the website.</a:t>
            </a:r>
          </a:p>
          <a:p>
            <a:r>
              <a:rPr lang="en-US" sz="1200" dirty="0"/>
              <a:t>My work changed a lot throughout the project. I had many different ideas, color palettes, illustrations and designs floating through my head. I had a hard time pinning to one idea. I initially chose a theme of blue and pink (two nicely contrasting colors) to be a major theme for my website. However, other time I noticed how there was no deciding factor to the theme and color choice which made me rethink the purpose of the website and how that can be represented through the use of design options (such as color and images/illustrations). </a:t>
            </a:r>
          </a:p>
          <a:p>
            <a:r>
              <a:rPr lang="en-US" sz="1200" dirty="0"/>
              <a:t>I didn’t have too many reference materials during my design process, I have a great interest in web design before the course, so I had an understanding of the sort of web portfolio I wanted to present. </a:t>
            </a:r>
          </a:p>
          <a:p>
            <a:r>
              <a:rPr lang="en-US" sz="1200" dirty="0"/>
              <a:t>The art movement of flat illustration design was a great factor in my art style and website design. Flat illustrations with pastel like colors was an inspiration for the illustration and color choices of the website. </a:t>
            </a:r>
          </a:p>
          <a:p>
            <a:r>
              <a:rPr lang="en-US" sz="1200" dirty="0"/>
              <a:t>My skill of refining what I want to achieve and evaluating and analyzing how I’m going to do that has been a challenge, but also a skill that I have picked up along the way.</a:t>
            </a:r>
          </a:p>
          <a:p>
            <a:r>
              <a:rPr lang="en-US" sz="1200" dirty="0"/>
              <a:t>It would be awesome to go into depth about CSS animations and have a greater understanding of flexbox. I believe that flexbox is a powerful and useful tool for web development and responsiveness. </a:t>
            </a:r>
          </a:p>
          <a:p>
            <a:r>
              <a:rPr lang="en-US" sz="1200" dirty="0"/>
              <a:t>I used adobe XD, affinity designer, Khorma, Coolors.io. These tools were very successful in the development and design phase of the website. All these tools played a vital part and were all very successful in doing so. However, I didn’t end up using the colors designed from Khorma but it gave me some inspiration and ideas to how I wanted my website to look and feel.</a:t>
            </a:r>
          </a:p>
          <a:p>
            <a:endParaRPr lang="en-NZ" sz="1200" dirty="0"/>
          </a:p>
        </p:txBody>
      </p:sp>
    </p:spTree>
    <p:extLst>
      <p:ext uri="{BB962C8B-B14F-4D97-AF65-F5344CB8AC3E}">
        <p14:creationId xmlns:p14="http://schemas.microsoft.com/office/powerpoint/2010/main" val="3932735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1D63-1047-4DF2-B568-362F012B084F}"/>
              </a:ext>
            </a:extLst>
          </p:cNvPr>
          <p:cNvSpPr>
            <a:spLocks noGrp="1"/>
          </p:cNvSpPr>
          <p:nvPr>
            <p:ph type="title"/>
          </p:nvPr>
        </p:nvSpPr>
        <p:spPr/>
        <p:txBody>
          <a:bodyPr/>
          <a:lstStyle/>
          <a:p>
            <a:r>
              <a:rPr lang="en-US" dirty="0"/>
              <a:t>Evaluating my finished work</a:t>
            </a:r>
            <a:endParaRPr lang="en-NZ" dirty="0"/>
          </a:p>
        </p:txBody>
      </p:sp>
      <p:sp>
        <p:nvSpPr>
          <p:cNvPr id="3" name="Content Placeholder 2">
            <a:extLst>
              <a:ext uri="{FF2B5EF4-FFF2-40B4-BE49-F238E27FC236}">
                <a16:creationId xmlns:a16="http://schemas.microsoft.com/office/drawing/2014/main" id="{7BB799FD-7297-41B3-9786-A1E629ABB5A9}"/>
              </a:ext>
            </a:extLst>
          </p:cNvPr>
          <p:cNvSpPr>
            <a:spLocks noGrp="1"/>
          </p:cNvSpPr>
          <p:nvPr>
            <p:ph idx="1"/>
          </p:nvPr>
        </p:nvSpPr>
        <p:spPr/>
        <p:txBody>
          <a:bodyPr/>
          <a:lstStyle/>
          <a:p>
            <a:r>
              <a:rPr lang="en-NZ" dirty="0"/>
              <a:t>After evaluating my final work, I was proud of the final design in relation to the time frame I set myself for this project. I am glad that I spent time exploring different designs and themes for my website. In doing this I was able to know what I want and what I wanted through the use of trying different colours and layouts. In the end I am happy with the design and layout of the website. </a:t>
            </a:r>
            <a:r>
              <a:rPr lang="en-NZ"/>
              <a:t>The website design has </a:t>
            </a:r>
            <a:endParaRPr lang="en-NZ" dirty="0"/>
          </a:p>
        </p:txBody>
      </p:sp>
    </p:spTree>
    <p:extLst>
      <p:ext uri="{BB962C8B-B14F-4D97-AF65-F5344CB8AC3E}">
        <p14:creationId xmlns:p14="http://schemas.microsoft.com/office/powerpoint/2010/main" val="4078423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4894-E42B-491E-8595-BC0C978D0F0C}"/>
              </a:ext>
            </a:extLst>
          </p:cNvPr>
          <p:cNvSpPr>
            <a:spLocks noGrp="1"/>
          </p:cNvSpPr>
          <p:nvPr>
            <p:ph type="title"/>
          </p:nvPr>
        </p:nvSpPr>
        <p:spPr/>
        <p:txBody>
          <a:bodyPr/>
          <a:lstStyle/>
          <a:p>
            <a:r>
              <a:rPr lang="en-US" dirty="0"/>
              <a:t>Copyright</a:t>
            </a:r>
            <a:endParaRPr lang="en-NZ" dirty="0"/>
          </a:p>
        </p:txBody>
      </p:sp>
      <p:sp>
        <p:nvSpPr>
          <p:cNvPr id="3" name="Content Placeholder 2">
            <a:extLst>
              <a:ext uri="{FF2B5EF4-FFF2-40B4-BE49-F238E27FC236}">
                <a16:creationId xmlns:a16="http://schemas.microsoft.com/office/drawing/2014/main" id="{CE11311A-E5D4-44FD-A1C9-E994B140C11A}"/>
              </a:ext>
            </a:extLst>
          </p:cNvPr>
          <p:cNvSpPr>
            <a:spLocks noGrp="1"/>
          </p:cNvSpPr>
          <p:nvPr>
            <p:ph idx="1"/>
          </p:nvPr>
        </p:nvSpPr>
        <p:spPr/>
        <p:txBody>
          <a:bodyPr>
            <a:normAutofit/>
          </a:bodyPr>
          <a:lstStyle/>
          <a:p>
            <a:r>
              <a:rPr lang="en-US" sz="1600" dirty="0"/>
              <a:t>At its core copyright is designed to allow an owner of a property to have control to what others can do with it </a:t>
            </a:r>
            <a:r>
              <a:rPr lang="en-NZ" sz="1600" dirty="0">
                <a:effectLst/>
                <a:latin typeface="Calibri" panose="020F0502020204030204" pitchFamily="34" charset="0"/>
                <a:ea typeface="Calibri" panose="020F0502020204030204" pitchFamily="34" charset="0"/>
                <a:cs typeface="Calibri" panose="020F0502020204030204" pitchFamily="34" charset="0"/>
              </a:rPr>
              <a:t>(</a:t>
            </a:r>
            <a:r>
              <a:rPr lang="en-NZ" sz="1600" i="1" dirty="0">
                <a:effectLst/>
                <a:latin typeface="Calibri" panose="020F0502020204030204" pitchFamily="34" charset="0"/>
                <a:ea typeface="Calibri" panose="020F0502020204030204" pitchFamily="34" charset="0"/>
                <a:cs typeface="Calibri" panose="020F0502020204030204" pitchFamily="34" charset="0"/>
              </a:rPr>
              <a:t>Enabling Use &amp; Re-Use | Make It Digital | </a:t>
            </a:r>
            <a:r>
              <a:rPr lang="en-NZ" sz="1600" i="1" dirty="0" err="1">
                <a:effectLst/>
                <a:latin typeface="Calibri" panose="020F0502020204030204" pitchFamily="34" charset="0"/>
                <a:ea typeface="Calibri" panose="020F0502020204030204" pitchFamily="34" charset="0"/>
                <a:cs typeface="Calibri" panose="020F0502020204030204" pitchFamily="34" charset="0"/>
              </a:rPr>
              <a:t>DigitalNZ</a:t>
            </a:r>
            <a:r>
              <a:rPr lang="en-NZ" sz="1600" dirty="0">
                <a:effectLst/>
                <a:latin typeface="Calibri" panose="020F0502020204030204" pitchFamily="34" charset="0"/>
                <a:ea typeface="Calibri" panose="020F0502020204030204" pitchFamily="34" charset="0"/>
                <a:cs typeface="Calibri" panose="020F0502020204030204" pitchFamily="34" charset="0"/>
              </a:rPr>
              <a:t>, n.d.)</a:t>
            </a:r>
            <a:endParaRPr lang="en-NZ"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t>Copyright is a nationwide legal protection with the ‘New Zealand Copyright act 1994’</a:t>
            </a:r>
            <a:r>
              <a:rPr lang="en-NZ" sz="1800" dirty="0">
                <a:effectLst/>
                <a:latin typeface="Calibri" panose="020F0502020204030204" pitchFamily="34" charset="0"/>
                <a:ea typeface="Calibri" panose="020F0502020204030204" pitchFamily="34" charset="0"/>
                <a:cs typeface="Calibri" panose="020F0502020204030204" pitchFamily="34" charset="0"/>
              </a:rPr>
              <a:t> </a:t>
            </a:r>
            <a:r>
              <a:rPr lang="en-NZ" sz="1600" dirty="0">
                <a:effectLst/>
                <a:latin typeface="Calibri" panose="020F0502020204030204" pitchFamily="34" charset="0"/>
                <a:ea typeface="Calibri" panose="020F0502020204030204" pitchFamily="34" charset="0"/>
                <a:cs typeface="Calibri" panose="020F0502020204030204" pitchFamily="34" charset="0"/>
              </a:rPr>
              <a:t>(</a:t>
            </a:r>
            <a:r>
              <a:rPr lang="en-NZ" sz="1600" i="1" dirty="0">
                <a:effectLst/>
                <a:latin typeface="Calibri" panose="020F0502020204030204" pitchFamily="34" charset="0"/>
                <a:ea typeface="Calibri" panose="020F0502020204030204" pitchFamily="34" charset="0"/>
                <a:cs typeface="Calibri" panose="020F0502020204030204" pitchFamily="34" charset="0"/>
              </a:rPr>
              <a:t>Enabling Use &amp; Re-Use | Make It Digital | </a:t>
            </a:r>
            <a:r>
              <a:rPr lang="en-NZ" sz="1600" i="1" dirty="0" err="1">
                <a:effectLst/>
                <a:latin typeface="Calibri" panose="020F0502020204030204" pitchFamily="34" charset="0"/>
                <a:ea typeface="Calibri" panose="020F0502020204030204" pitchFamily="34" charset="0"/>
                <a:cs typeface="Calibri" panose="020F0502020204030204" pitchFamily="34" charset="0"/>
              </a:rPr>
              <a:t>DigitalNZ</a:t>
            </a:r>
            <a:r>
              <a:rPr lang="en-NZ" sz="1600" dirty="0">
                <a:effectLst/>
                <a:latin typeface="Calibri" panose="020F0502020204030204" pitchFamily="34" charset="0"/>
                <a:ea typeface="Calibri" panose="020F0502020204030204" pitchFamily="34" charset="0"/>
                <a:cs typeface="Calibri" panose="020F0502020204030204" pitchFamily="34" charset="0"/>
              </a:rPr>
              <a:t>, n.d.)</a:t>
            </a:r>
            <a:endParaRPr lang="en-NZ"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t>. The copyright protection allows the owner to control usually from a set period of time how to use, </a:t>
            </a:r>
            <a:r>
              <a:rPr lang="en-US" sz="1600" dirty="0" err="1"/>
              <a:t>dipreute</a:t>
            </a:r>
            <a:r>
              <a:rPr lang="en-US" sz="1600" dirty="0"/>
              <a:t>, copy, and sell their works </a:t>
            </a:r>
            <a:r>
              <a:rPr lang="en-NZ" sz="1600" dirty="0">
                <a:effectLst/>
                <a:latin typeface="Calibri" panose="020F0502020204030204" pitchFamily="34" charset="0"/>
                <a:ea typeface="Calibri" panose="020F0502020204030204" pitchFamily="34" charset="0"/>
                <a:cs typeface="Calibri" panose="020F0502020204030204" pitchFamily="34" charset="0"/>
              </a:rPr>
              <a:t>(</a:t>
            </a:r>
            <a:r>
              <a:rPr lang="en-NZ" sz="1600" i="1" dirty="0">
                <a:effectLst/>
                <a:latin typeface="Calibri" panose="020F0502020204030204" pitchFamily="34" charset="0"/>
                <a:ea typeface="Calibri" panose="020F0502020204030204" pitchFamily="34" charset="0"/>
                <a:cs typeface="Calibri" panose="020F0502020204030204" pitchFamily="34" charset="0"/>
              </a:rPr>
              <a:t>Enabling Use &amp; Re-Use | Make It Digital | </a:t>
            </a:r>
            <a:r>
              <a:rPr lang="en-NZ" sz="1600" i="1" dirty="0" err="1">
                <a:effectLst/>
                <a:latin typeface="Calibri" panose="020F0502020204030204" pitchFamily="34" charset="0"/>
                <a:ea typeface="Calibri" panose="020F0502020204030204" pitchFamily="34" charset="0"/>
                <a:cs typeface="Calibri" panose="020F0502020204030204" pitchFamily="34" charset="0"/>
              </a:rPr>
              <a:t>DigitalNZ</a:t>
            </a:r>
            <a:r>
              <a:rPr lang="en-NZ" sz="1600" dirty="0">
                <a:effectLst/>
                <a:latin typeface="Calibri" panose="020F0502020204030204" pitchFamily="34" charset="0"/>
                <a:ea typeface="Calibri" panose="020F0502020204030204" pitchFamily="34" charset="0"/>
                <a:cs typeface="Calibri" panose="020F0502020204030204" pitchFamily="34" charset="0"/>
              </a:rPr>
              <a:t>, n.d.)</a:t>
            </a:r>
            <a:r>
              <a:rPr lang="en-US" sz="1600" dirty="0"/>
              <a:t>. </a:t>
            </a:r>
          </a:p>
          <a:p>
            <a:r>
              <a:rPr lang="en-US" sz="1600" dirty="0"/>
              <a:t>The copyright statements from New Zealand claims that website must follow the Web usability standard </a:t>
            </a:r>
            <a:r>
              <a:rPr lang="en-NZ" sz="1600" dirty="0">
                <a:effectLst/>
                <a:latin typeface="Calibri" panose="020F0502020204030204" pitchFamily="34" charset="0"/>
                <a:ea typeface="Calibri" panose="020F0502020204030204" pitchFamily="34" charset="0"/>
                <a:cs typeface="Calibri" panose="020F0502020204030204" pitchFamily="34" charset="0"/>
              </a:rPr>
              <a:t>(NZ Government, n.d.)</a:t>
            </a:r>
            <a:r>
              <a:rPr lang="en-US" sz="1600" dirty="0"/>
              <a:t>. </a:t>
            </a:r>
          </a:p>
          <a:p>
            <a:r>
              <a:rPr lang="en-US" sz="1600" dirty="0"/>
              <a:t>Website must link to a copyright standard.</a:t>
            </a:r>
            <a:r>
              <a:rPr lang="en-NZ" sz="1600" dirty="0"/>
              <a:t> Must be visible on the website home page </a:t>
            </a:r>
            <a:r>
              <a:rPr lang="en-NZ" sz="1600" dirty="0">
                <a:effectLst/>
                <a:latin typeface="Calibri" panose="020F0502020204030204" pitchFamily="34" charset="0"/>
                <a:ea typeface="Calibri" panose="020F0502020204030204" pitchFamily="34" charset="0"/>
                <a:cs typeface="Calibri" panose="020F0502020204030204" pitchFamily="34" charset="0"/>
              </a:rPr>
              <a:t>(NZ Government, n.d.)</a:t>
            </a:r>
            <a:endParaRPr lang="en-NZ" sz="1600" dirty="0">
              <a:effectLst/>
              <a:latin typeface="Calibri" panose="020F0502020204030204" pitchFamily="34" charset="0"/>
              <a:ea typeface="Calibri" panose="020F0502020204030204" pitchFamily="34" charset="0"/>
              <a:cs typeface="Times New Roman" panose="02020603050405020304" pitchFamily="18" charset="0"/>
            </a:endParaRPr>
          </a:p>
          <a:p>
            <a:r>
              <a:rPr lang="en-NZ" sz="1600" dirty="0"/>
              <a:t>Must state that the copyright applies to the website, work on website is protected by copyright </a:t>
            </a:r>
            <a:r>
              <a:rPr lang="en-NZ" sz="1600" dirty="0">
                <a:effectLst/>
                <a:latin typeface="Calibri" panose="020F0502020204030204" pitchFamily="34" charset="0"/>
                <a:ea typeface="Calibri" panose="020F0502020204030204" pitchFamily="34" charset="0"/>
                <a:cs typeface="Calibri" panose="020F0502020204030204" pitchFamily="34" charset="0"/>
              </a:rPr>
              <a:t>(NZ Government, n.d.)</a:t>
            </a:r>
            <a:endParaRPr lang="en-NZ" sz="1600" dirty="0"/>
          </a:p>
          <a:p>
            <a:r>
              <a:rPr lang="en-NZ" sz="1600" dirty="0"/>
              <a:t>If third party information is present, must link or reference to the third party source </a:t>
            </a:r>
            <a:r>
              <a:rPr lang="en-NZ" sz="1600" dirty="0">
                <a:effectLst/>
                <a:latin typeface="Calibri" panose="020F0502020204030204" pitchFamily="34" charset="0"/>
                <a:ea typeface="Calibri" panose="020F0502020204030204" pitchFamily="34" charset="0"/>
                <a:cs typeface="Calibri" panose="020F0502020204030204" pitchFamily="34" charset="0"/>
              </a:rPr>
              <a:t>(NZ Government, n.d.)</a:t>
            </a:r>
            <a:endParaRPr lang="en-NZ"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3781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E0A6A-E24D-4F8F-A7CF-5BEFA6D49C0D}"/>
              </a:ext>
            </a:extLst>
          </p:cNvPr>
          <p:cNvSpPr>
            <a:spLocks noGrp="1"/>
          </p:cNvSpPr>
          <p:nvPr>
            <p:ph type="title"/>
          </p:nvPr>
        </p:nvSpPr>
        <p:spPr/>
        <p:txBody>
          <a:bodyPr/>
          <a:lstStyle/>
          <a:p>
            <a:endParaRPr lang="en-NZ" dirty="0"/>
          </a:p>
        </p:txBody>
      </p:sp>
      <p:pic>
        <p:nvPicPr>
          <p:cNvPr id="11" name="Picture 10" descr="A picture containing text, whiteboard&#10;&#10;Description automatically generated">
            <a:extLst>
              <a:ext uri="{FF2B5EF4-FFF2-40B4-BE49-F238E27FC236}">
                <a16:creationId xmlns:a16="http://schemas.microsoft.com/office/drawing/2014/main" id="{19E7B6E6-175A-4BBD-BE27-B5D095236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712536" y="-1712536"/>
            <a:ext cx="6850143" cy="10275215"/>
          </a:xfrm>
          <a:prstGeom prst="rect">
            <a:avLst/>
          </a:prstGeom>
        </p:spPr>
      </p:pic>
      <p:sp>
        <p:nvSpPr>
          <p:cNvPr id="4" name="Content Placeholder 3">
            <a:extLst>
              <a:ext uri="{FF2B5EF4-FFF2-40B4-BE49-F238E27FC236}">
                <a16:creationId xmlns:a16="http://schemas.microsoft.com/office/drawing/2014/main" id="{F5C993BC-5D8F-4223-AE4D-D21C94533567}"/>
              </a:ext>
            </a:extLst>
          </p:cNvPr>
          <p:cNvSpPr>
            <a:spLocks noGrp="1"/>
          </p:cNvSpPr>
          <p:nvPr>
            <p:ph idx="1"/>
          </p:nvPr>
        </p:nvSpPr>
        <p:spPr>
          <a:xfrm>
            <a:off x="300872" y="104300"/>
            <a:ext cx="1933280" cy="521649"/>
          </a:xfrm>
        </p:spPr>
        <p:txBody>
          <a:bodyPr/>
          <a:lstStyle/>
          <a:p>
            <a:pPr marL="0" indent="0">
              <a:buNone/>
            </a:pPr>
            <a:r>
              <a:rPr lang="en-NZ" dirty="0"/>
              <a:t>Home page</a:t>
            </a:r>
          </a:p>
        </p:txBody>
      </p:sp>
      <p:sp>
        <p:nvSpPr>
          <p:cNvPr id="5" name="TextBox 4">
            <a:extLst>
              <a:ext uri="{FF2B5EF4-FFF2-40B4-BE49-F238E27FC236}">
                <a16:creationId xmlns:a16="http://schemas.microsoft.com/office/drawing/2014/main" id="{1D0F083D-DE19-43CE-B365-864DECC2C37F}"/>
              </a:ext>
            </a:extLst>
          </p:cNvPr>
          <p:cNvSpPr txBox="1"/>
          <p:nvPr/>
        </p:nvSpPr>
        <p:spPr>
          <a:xfrm>
            <a:off x="801278" y="1535047"/>
            <a:ext cx="2714920" cy="369332"/>
          </a:xfrm>
          <a:prstGeom prst="rect">
            <a:avLst/>
          </a:prstGeom>
          <a:noFill/>
        </p:spPr>
        <p:txBody>
          <a:bodyPr wrap="square" rtlCol="0">
            <a:spAutoFit/>
          </a:bodyPr>
          <a:lstStyle/>
          <a:p>
            <a:r>
              <a:rPr lang="en-NZ" dirty="0"/>
              <a:t>H1 and H2 title/heading</a:t>
            </a:r>
          </a:p>
        </p:txBody>
      </p:sp>
      <p:sp>
        <p:nvSpPr>
          <p:cNvPr id="8" name="TextBox 7">
            <a:extLst>
              <a:ext uri="{FF2B5EF4-FFF2-40B4-BE49-F238E27FC236}">
                <a16:creationId xmlns:a16="http://schemas.microsoft.com/office/drawing/2014/main" id="{20DB3C9B-8BCF-4CE8-A6B0-5D014B4E4CF1}"/>
              </a:ext>
            </a:extLst>
          </p:cNvPr>
          <p:cNvSpPr txBox="1"/>
          <p:nvPr/>
        </p:nvSpPr>
        <p:spPr>
          <a:xfrm>
            <a:off x="6176127" y="3563381"/>
            <a:ext cx="790281" cy="369332"/>
          </a:xfrm>
          <a:prstGeom prst="rect">
            <a:avLst/>
          </a:prstGeom>
          <a:noFill/>
        </p:spPr>
        <p:txBody>
          <a:bodyPr wrap="square" rtlCol="0">
            <a:spAutoFit/>
          </a:bodyPr>
          <a:lstStyle/>
          <a:p>
            <a:r>
              <a:rPr lang="en-NZ" dirty="0"/>
              <a:t>Image</a:t>
            </a:r>
          </a:p>
        </p:txBody>
      </p:sp>
      <p:sp>
        <p:nvSpPr>
          <p:cNvPr id="10" name="TextBox 9">
            <a:extLst>
              <a:ext uri="{FF2B5EF4-FFF2-40B4-BE49-F238E27FC236}">
                <a16:creationId xmlns:a16="http://schemas.microsoft.com/office/drawing/2014/main" id="{8001A8A8-3E5C-4705-9F75-4FB7496BCA85}"/>
              </a:ext>
            </a:extLst>
          </p:cNvPr>
          <p:cNvSpPr txBox="1"/>
          <p:nvPr/>
        </p:nvSpPr>
        <p:spPr>
          <a:xfrm>
            <a:off x="823667" y="4233974"/>
            <a:ext cx="2714920" cy="2031325"/>
          </a:xfrm>
          <a:prstGeom prst="rect">
            <a:avLst/>
          </a:prstGeom>
          <a:noFill/>
        </p:spPr>
        <p:txBody>
          <a:bodyPr wrap="square" rtlCol="0">
            <a:spAutoFit/>
          </a:bodyPr>
          <a:lstStyle/>
          <a:p>
            <a:r>
              <a:rPr lang="en-NZ" dirty="0"/>
              <a:t>This is the homepage, the initial mock-up showed the layout of the homepage. I was thinking of having two dividers(div) to sperate the text and have a feature image</a:t>
            </a:r>
          </a:p>
        </p:txBody>
      </p:sp>
    </p:spTree>
    <p:extLst>
      <p:ext uri="{BB962C8B-B14F-4D97-AF65-F5344CB8AC3E}">
        <p14:creationId xmlns:p14="http://schemas.microsoft.com/office/powerpoint/2010/main" val="2086692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4E88-14D5-4348-B7DA-4D956E28F6B8}"/>
              </a:ext>
            </a:extLst>
          </p:cNvPr>
          <p:cNvSpPr>
            <a:spLocks noGrp="1"/>
          </p:cNvSpPr>
          <p:nvPr>
            <p:ph type="title"/>
          </p:nvPr>
        </p:nvSpPr>
        <p:spPr/>
        <p:txBody>
          <a:bodyPr/>
          <a:lstStyle/>
          <a:p>
            <a:r>
              <a:rPr lang="en-US" dirty="0"/>
              <a:t>Web design movements</a:t>
            </a:r>
            <a:endParaRPr lang="en-NZ" dirty="0"/>
          </a:p>
        </p:txBody>
      </p:sp>
      <p:sp>
        <p:nvSpPr>
          <p:cNvPr id="3" name="Content Placeholder 2">
            <a:extLst>
              <a:ext uri="{FF2B5EF4-FFF2-40B4-BE49-F238E27FC236}">
                <a16:creationId xmlns:a16="http://schemas.microsoft.com/office/drawing/2014/main" id="{2F70B4CF-A24E-4AD8-9D9B-5F74DE33669F}"/>
              </a:ext>
            </a:extLst>
          </p:cNvPr>
          <p:cNvSpPr>
            <a:spLocks noGrp="1"/>
          </p:cNvSpPr>
          <p:nvPr>
            <p:ph idx="1"/>
          </p:nvPr>
        </p:nvSpPr>
        <p:spPr/>
        <p:txBody>
          <a:bodyPr>
            <a:normAutofit fontScale="85000" lnSpcReduction="20000"/>
          </a:bodyPr>
          <a:lstStyle/>
          <a:p>
            <a:r>
              <a:rPr lang="en-US" sz="1400" dirty="0"/>
              <a:t>Let's begin with Skeuomorphism, the word can be broken down to mean container tool, and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Thus, it means a shape inside a container. This relates to shapes and objects mimicking another real object/material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In old building structures, wooden cubes shapes were carved to a marble building. The illusion was designed to re-create wooden rafters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It is speculated that wooden structures were made before marble, so the builders wanted to bring a more familiar and relatable feeling to people entering the building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These examples can be seen in the early user interfaces of famous software products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Take the early apple iOS platform UI. The camera icon resemble a real looking camera lens with detailed texture to make the camera/icon seem realistic to a real camera, when in fact the camera on the iPhone was small and very different to a traditional camera. The email icon from early </a:t>
            </a:r>
            <a:r>
              <a:rPr lang="en-US" sz="1400" dirty="0" err="1"/>
              <a:t>ios</a:t>
            </a:r>
            <a:r>
              <a:rPr lang="en-US" sz="1400" dirty="0"/>
              <a:t> design, resembled an envelope, even though email through the internet doesn’t use real envelopes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r>
              <a:rPr lang="en-US" sz="1400" dirty="0"/>
              <a:t>.</a:t>
            </a:r>
          </a:p>
          <a:p>
            <a:r>
              <a:rPr lang="en-US" sz="1400" dirty="0"/>
              <a:t>Moving on, a new design movement called ‘flat design’ became popular in early 2010’s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The simplistic flat design brought minimalism and made full use of the space on the screen. For instance, the windows 8 UI has flat boxes and icons that makes the most of the space it has. Also, iOS moved to a flatter design, which brought simplicity and gave a cleaner look and feel for the user experience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Each element was designed to have one saturation, hue, and no shadow.</a:t>
            </a:r>
          </a:p>
          <a:p>
            <a:r>
              <a:rPr lang="en-US" sz="1400" dirty="0"/>
              <a:t>From flat design came material design. Material design is an idea started from Google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There are a few rules that designers must follow to achieve this design movement. No element must overlap, all elements must be opaque, and no element can fold or bend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There are also strict rules for how interaction between the user and UI takes place. The reason for these design ideas is to give users the most intuitive and user-friendly experience possible shape </a:t>
            </a:r>
            <a:r>
              <a:rPr lang="en-NZ" sz="1400" dirty="0">
                <a:effectLst/>
                <a:latin typeface="Calibri" panose="020F0502020204030204" pitchFamily="34" charset="0"/>
                <a:ea typeface="Calibri" panose="020F0502020204030204" pitchFamily="34" charset="0"/>
                <a:cs typeface="Calibri" panose="020F0502020204030204" pitchFamily="34" charset="0"/>
              </a:rPr>
              <a:t>(</a:t>
            </a:r>
            <a:r>
              <a:rPr lang="en-NZ" sz="14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400" dirty="0">
                <a:effectLst/>
                <a:latin typeface="Calibri" panose="020F0502020204030204" pitchFamily="34" charset="0"/>
                <a:ea typeface="Calibri" panose="020F0502020204030204" pitchFamily="34" charset="0"/>
                <a:cs typeface="Calibri" panose="020F0502020204030204" pitchFamily="34" charset="0"/>
              </a:rPr>
              <a:t>, 2016)</a:t>
            </a:r>
            <a:r>
              <a:rPr lang="en-US" sz="1400" dirty="0"/>
              <a:t>. </a:t>
            </a:r>
            <a:endParaRPr lang="en-NZ" sz="1400" dirty="0"/>
          </a:p>
        </p:txBody>
      </p:sp>
    </p:spTree>
    <p:extLst>
      <p:ext uri="{BB962C8B-B14F-4D97-AF65-F5344CB8AC3E}">
        <p14:creationId xmlns:p14="http://schemas.microsoft.com/office/powerpoint/2010/main" val="1287250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F305E-F5E1-4B81-BAF0-8B29ED229BD0}"/>
              </a:ext>
            </a:extLst>
          </p:cNvPr>
          <p:cNvSpPr>
            <a:spLocks noGrp="1"/>
          </p:cNvSpPr>
          <p:nvPr>
            <p:ph type="title"/>
          </p:nvPr>
        </p:nvSpPr>
        <p:spPr/>
        <p:txBody>
          <a:bodyPr/>
          <a:lstStyle/>
          <a:p>
            <a:r>
              <a:rPr lang="en-NZ" dirty="0"/>
              <a:t>References</a:t>
            </a:r>
          </a:p>
        </p:txBody>
      </p:sp>
      <p:sp>
        <p:nvSpPr>
          <p:cNvPr id="3" name="Content Placeholder 2">
            <a:extLst>
              <a:ext uri="{FF2B5EF4-FFF2-40B4-BE49-F238E27FC236}">
                <a16:creationId xmlns:a16="http://schemas.microsoft.com/office/drawing/2014/main" id="{AE3F9281-C517-4C66-B733-29F8FF09869A}"/>
              </a:ext>
            </a:extLst>
          </p:cNvPr>
          <p:cNvSpPr>
            <a:spLocks noGrp="1"/>
          </p:cNvSpPr>
          <p:nvPr>
            <p:ph idx="1"/>
          </p:nvPr>
        </p:nvSpPr>
        <p:spPr/>
        <p:txBody>
          <a:bodyPr/>
          <a:lstStyle/>
          <a:p>
            <a:pPr>
              <a:lnSpc>
                <a:spcPct val="107000"/>
              </a:lnSpc>
              <a:spcAft>
                <a:spcPts val="800"/>
              </a:spcAft>
            </a:pPr>
            <a:r>
              <a:rPr lang="en-NZ" sz="1800" i="1" dirty="0">
                <a:effectLst/>
                <a:latin typeface="Calibri" panose="020F0502020204030204" pitchFamily="34" charset="0"/>
                <a:ea typeface="Calibri" panose="020F0502020204030204" pitchFamily="34" charset="0"/>
                <a:cs typeface="Calibri" panose="020F0502020204030204" pitchFamily="34" charset="0"/>
              </a:rPr>
              <a:t>Enabling Use &amp; Re-use | Make it Digital | </a:t>
            </a:r>
            <a:r>
              <a:rPr lang="en-NZ" sz="1800" i="1" dirty="0" err="1">
                <a:effectLst/>
                <a:latin typeface="Calibri" panose="020F0502020204030204" pitchFamily="34" charset="0"/>
                <a:ea typeface="Calibri" panose="020F0502020204030204" pitchFamily="34" charset="0"/>
                <a:cs typeface="Calibri" panose="020F0502020204030204" pitchFamily="34" charset="0"/>
              </a:rPr>
              <a:t>DigitalNZ</a:t>
            </a:r>
            <a:r>
              <a:rPr lang="en-NZ" sz="1800" dirty="0">
                <a:effectLst/>
                <a:latin typeface="Calibri" panose="020F0502020204030204" pitchFamily="34" charset="0"/>
                <a:ea typeface="Calibri" panose="020F0502020204030204" pitchFamily="34" charset="0"/>
                <a:cs typeface="Calibri" panose="020F0502020204030204" pitchFamily="34" charset="0"/>
              </a:rPr>
              <a:t>. (n.d.). Retrieved May 20, 2021, from https://digitalnz.org/make-it-digital/enabling-use-re-use</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dirty="0">
                <a:effectLst/>
                <a:latin typeface="Calibri" panose="020F0502020204030204" pitchFamily="34" charset="0"/>
                <a:ea typeface="Calibri" panose="020F0502020204030204" pitchFamily="34" charset="0"/>
                <a:cs typeface="Calibri" panose="020F0502020204030204" pitchFamily="34" charset="0"/>
              </a:rPr>
              <a:t>NZ Government. (n.d.). </a:t>
            </a:r>
            <a:r>
              <a:rPr lang="en-NZ" sz="1800" i="1" dirty="0">
                <a:effectLst/>
                <a:latin typeface="Calibri" panose="020F0502020204030204" pitchFamily="34" charset="0"/>
                <a:ea typeface="Calibri" panose="020F0502020204030204" pitchFamily="34" charset="0"/>
                <a:cs typeface="Calibri" panose="020F0502020204030204" pitchFamily="34" charset="0"/>
              </a:rPr>
              <a:t>Copyright statements for websites</a:t>
            </a:r>
            <a:r>
              <a:rPr lang="en-NZ" sz="1800" dirty="0">
                <a:effectLst/>
                <a:latin typeface="Calibri" panose="020F0502020204030204" pitchFamily="34" charset="0"/>
                <a:ea typeface="Calibri" panose="020F0502020204030204" pitchFamily="34" charset="0"/>
                <a:cs typeface="Calibri" panose="020F0502020204030204" pitchFamily="34" charset="0"/>
              </a:rPr>
              <a:t>. New Zealand Digital Government. Retrieved May 20, 2021, from https://www.digital.govt.nz/standards-and-guidance/design-and-ux/usability/copyright-statements-for-websites/</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NZ" sz="1800" i="1" dirty="0">
                <a:effectLst/>
                <a:latin typeface="Calibri" panose="020F0502020204030204" pitchFamily="34" charset="0"/>
                <a:ea typeface="Calibri" panose="020F0502020204030204" pitchFamily="34" charset="0"/>
                <a:cs typeface="Calibri" panose="020F0502020204030204" pitchFamily="34" charset="0"/>
              </a:rPr>
              <a:t>Skeuomorphism vs. Flat Design vs Material Design</a:t>
            </a:r>
            <a:r>
              <a:rPr lang="en-NZ" sz="1800" dirty="0">
                <a:effectLst/>
                <a:latin typeface="Calibri" panose="020F0502020204030204" pitchFamily="34" charset="0"/>
                <a:ea typeface="Calibri" panose="020F0502020204030204" pitchFamily="34" charset="0"/>
                <a:cs typeface="Calibri" panose="020F0502020204030204" pitchFamily="34" charset="0"/>
              </a:rPr>
              <a:t>. (2016, October 25). 99designs. https://99designs.com/blog/trends/skeuomorphism-flat-design-material-design/</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p:txBody>
      </p:sp>
    </p:spTree>
    <p:extLst>
      <p:ext uri="{BB962C8B-B14F-4D97-AF65-F5344CB8AC3E}">
        <p14:creationId xmlns:p14="http://schemas.microsoft.com/office/powerpoint/2010/main" val="225000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7FE3-729D-4190-90AA-8F3616E9E51C}"/>
              </a:ext>
            </a:extLst>
          </p:cNvPr>
          <p:cNvSpPr>
            <a:spLocks noGrp="1"/>
          </p:cNvSpPr>
          <p:nvPr>
            <p:ph type="title"/>
          </p:nvPr>
        </p:nvSpPr>
        <p:spPr/>
        <p:txBody>
          <a:bodyPr/>
          <a:lstStyle/>
          <a:p>
            <a:endParaRPr lang="en-NZ"/>
          </a:p>
        </p:txBody>
      </p:sp>
      <p:pic>
        <p:nvPicPr>
          <p:cNvPr id="5" name="Content Placeholder 4" descr="A picture containing text, whiteboard&#10;&#10;Description automatically generated">
            <a:extLst>
              <a:ext uri="{FF2B5EF4-FFF2-40B4-BE49-F238E27FC236}">
                <a16:creationId xmlns:a16="http://schemas.microsoft.com/office/drawing/2014/main" id="{E96F1734-580E-49EA-9251-9448EAC1C7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1783402" y="-1783404"/>
            <a:ext cx="6859239" cy="10426045"/>
          </a:xfrm>
        </p:spPr>
      </p:pic>
      <p:sp>
        <p:nvSpPr>
          <p:cNvPr id="6" name="TextBox 5">
            <a:extLst>
              <a:ext uri="{FF2B5EF4-FFF2-40B4-BE49-F238E27FC236}">
                <a16:creationId xmlns:a16="http://schemas.microsoft.com/office/drawing/2014/main" id="{BA1390D7-1761-43E5-AEDF-3FFBDE24018D}"/>
              </a:ext>
            </a:extLst>
          </p:cNvPr>
          <p:cNvSpPr txBox="1"/>
          <p:nvPr/>
        </p:nvSpPr>
        <p:spPr>
          <a:xfrm>
            <a:off x="933253" y="3561810"/>
            <a:ext cx="2714920" cy="1477328"/>
          </a:xfrm>
          <a:prstGeom prst="rect">
            <a:avLst/>
          </a:prstGeom>
          <a:noFill/>
        </p:spPr>
        <p:txBody>
          <a:bodyPr wrap="square" rtlCol="0">
            <a:spAutoFit/>
          </a:bodyPr>
          <a:lstStyle/>
          <a:p>
            <a:r>
              <a:rPr lang="en-NZ" dirty="0"/>
              <a:t>This is the second part of the home page when the user scrolls down. There is a similar layout to the landing/main section</a:t>
            </a:r>
          </a:p>
        </p:txBody>
      </p:sp>
      <p:sp>
        <p:nvSpPr>
          <p:cNvPr id="7" name="TextBox 6">
            <a:extLst>
              <a:ext uri="{FF2B5EF4-FFF2-40B4-BE49-F238E27FC236}">
                <a16:creationId xmlns:a16="http://schemas.microsoft.com/office/drawing/2014/main" id="{8E0CBF64-0743-4FC1-8EFD-B90CFD2AAE37}"/>
              </a:ext>
            </a:extLst>
          </p:cNvPr>
          <p:cNvSpPr txBox="1"/>
          <p:nvPr/>
        </p:nvSpPr>
        <p:spPr>
          <a:xfrm>
            <a:off x="5608948" y="3429000"/>
            <a:ext cx="2714920" cy="923330"/>
          </a:xfrm>
          <a:prstGeom prst="rect">
            <a:avLst/>
          </a:prstGeom>
          <a:noFill/>
        </p:spPr>
        <p:txBody>
          <a:bodyPr wrap="square" rtlCol="0">
            <a:spAutoFit/>
          </a:bodyPr>
          <a:lstStyle/>
          <a:p>
            <a:r>
              <a:rPr lang="en-NZ" dirty="0"/>
              <a:t>There is a call to action button taking the user to web development page</a:t>
            </a:r>
          </a:p>
        </p:txBody>
      </p:sp>
    </p:spTree>
    <p:extLst>
      <p:ext uri="{BB962C8B-B14F-4D97-AF65-F5344CB8AC3E}">
        <p14:creationId xmlns:p14="http://schemas.microsoft.com/office/powerpoint/2010/main" val="31612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96AE2-8FFB-40F8-B4AC-40E3766A5994}"/>
              </a:ext>
            </a:extLst>
          </p:cNvPr>
          <p:cNvSpPr>
            <a:spLocks noGrp="1"/>
          </p:cNvSpPr>
          <p:nvPr>
            <p:ph type="title"/>
          </p:nvPr>
        </p:nvSpPr>
        <p:spPr/>
        <p:txBody>
          <a:bodyPr/>
          <a:lstStyle/>
          <a:p>
            <a:endParaRPr lang="en-NZ"/>
          </a:p>
        </p:txBody>
      </p:sp>
      <p:pic>
        <p:nvPicPr>
          <p:cNvPr id="5" name="Content Placeholder 4" descr="A piece of paper with writing on it&#10;&#10;Description automatically generated with medium confidence">
            <a:extLst>
              <a:ext uri="{FF2B5EF4-FFF2-40B4-BE49-F238E27FC236}">
                <a16:creationId xmlns:a16="http://schemas.microsoft.com/office/drawing/2014/main" id="{F444AD2C-996C-48D3-81E6-2C6EB68B2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1717575" y="-1717575"/>
            <a:ext cx="6858920" cy="10294069"/>
          </a:xfrm>
        </p:spPr>
      </p:pic>
    </p:spTree>
    <p:extLst>
      <p:ext uri="{BB962C8B-B14F-4D97-AF65-F5344CB8AC3E}">
        <p14:creationId xmlns:p14="http://schemas.microsoft.com/office/powerpoint/2010/main" val="769569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DC600-AC0B-43BE-ABE9-2C9E0EEF313F}"/>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738AC4FE-6D26-4897-883A-5F33E9E9C70F}"/>
              </a:ext>
            </a:extLst>
          </p:cNvPr>
          <p:cNvSpPr>
            <a:spLocks noGrp="1"/>
          </p:cNvSpPr>
          <p:nvPr>
            <p:ph idx="1"/>
          </p:nvPr>
        </p:nvSpPr>
        <p:spPr/>
        <p:txBody>
          <a:bodyPr/>
          <a:lstStyle/>
          <a:p>
            <a:endParaRPr lang="en-NZ"/>
          </a:p>
        </p:txBody>
      </p:sp>
      <p:pic>
        <p:nvPicPr>
          <p:cNvPr id="4" name="Content Placeholder 8" descr="A drawing on a piece of paper&#10;&#10;Description automatically generated with medium confidence">
            <a:extLst>
              <a:ext uri="{FF2B5EF4-FFF2-40B4-BE49-F238E27FC236}">
                <a16:creationId xmlns:a16="http://schemas.microsoft.com/office/drawing/2014/main" id="{7AA82096-3A46-4650-9DE1-10209BE8A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8"/>
          </a:xfrm>
          <a:prstGeom prst="rect">
            <a:avLst/>
          </a:prstGeom>
        </p:spPr>
      </p:pic>
      <p:sp>
        <p:nvSpPr>
          <p:cNvPr id="5" name="TextBox 4">
            <a:extLst>
              <a:ext uri="{FF2B5EF4-FFF2-40B4-BE49-F238E27FC236}">
                <a16:creationId xmlns:a16="http://schemas.microsoft.com/office/drawing/2014/main" id="{D9E2012A-3235-42A5-8AB7-8CE7E8B25C8B}"/>
              </a:ext>
            </a:extLst>
          </p:cNvPr>
          <p:cNvSpPr txBox="1"/>
          <p:nvPr/>
        </p:nvSpPr>
        <p:spPr>
          <a:xfrm>
            <a:off x="1102936" y="3428999"/>
            <a:ext cx="2714920" cy="1477328"/>
          </a:xfrm>
          <a:prstGeom prst="rect">
            <a:avLst/>
          </a:prstGeom>
          <a:solidFill>
            <a:schemeClr val="bg1"/>
          </a:solidFill>
        </p:spPr>
        <p:txBody>
          <a:bodyPr wrap="square" rtlCol="0">
            <a:spAutoFit/>
          </a:bodyPr>
          <a:lstStyle/>
          <a:p>
            <a:r>
              <a:rPr lang="en-NZ" dirty="0"/>
              <a:t>This is a basic layout to how my content will be displayed. I was thinking of having my content gridded into cards. </a:t>
            </a:r>
          </a:p>
        </p:txBody>
      </p:sp>
    </p:spTree>
    <p:extLst>
      <p:ext uri="{BB962C8B-B14F-4D97-AF65-F5344CB8AC3E}">
        <p14:creationId xmlns:p14="http://schemas.microsoft.com/office/powerpoint/2010/main" val="1613762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10689</TotalTime>
  <Words>2748</Words>
  <Application>Microsoft Office PowerPoint</Application>
  <PresentationFormat>Widescreen</PresentationFormat>
  <Paragraphs>116</Paragraphs>
  <Slides>61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Josh Munro</vt:lpstr>
      <vt:lpstr>What is my website</vt:lpstr>
      <vt:lpstr>What does the website need to achieve</vt:lpstr>
      <vt:lpstr>Navability</vt:lpstr>
      <vt:lpstr>Visual hierarchy</vt:lpstr>
      <vt:lpstr>PowerPoint Presentation</vt:lpstr>
      <vt:lpstr>PowerPoint Presentation</vt:lpstr>
      <vt:lpstr>PowerPoint Presentation</vt:lpstr>
      <vt:lpstr>PowerPoint Presentation</vt:lpstr>
      <vt:lpstr>PowerPoint Presentation</vt:lpstr>
      <vt:lpstr>Mockups using Adobe XD</vt:lpstr>
      <vt:lpstr>PowerPoint Presentation</vt:lpstr>
      <vt:lpstr>Process one</vt:lpstr>
      <vt:lpstr>Colours and themes</vt:lpstr>
      <vt:lpstr>Colour process</vt:lpstr>
      <vt:lpstr>Layout design</vt:lpstr>
      <vt:lpstr>Evaluation of website design</vt:lpstr>
      <vt:lpstr>PowerPoint Presentation</vt:lpstr>
      <vt:lpstr>PowerPoint Presentation</vt:lpstr>
      <vt:lpstr>PowerPoint Presentation</vt:lpstr>
      <vt:lpstr>Evaluation of design part 1</vt:lpstr>
      <vt:lpstr>Layout and design</vt:lpstr>
      <vt:lpstr>Main section design</vt:lpstr>
      <vt:lpstr>PowerPoint Presentation</vt:lpstr>
      <vt:lpstr>Discussion of design</vt:lpstr>
      <vt:lpstr>PowerPoint Presentation</vt:lpstr>
      <vt:lpstr>PowerPoint Presentation</vt:lpstr>
      <vt:lpstr>PowerPoint Presentation</vt:lpstr>
      <vt:lpstr>PowerPoint Presentation</vt:lpstr>
      <vt:lpstr>Testing the responsiveness of the website.</vt:lpstr>
      <vt:lpstr>PowerPoint Presentation</vt:lpstr>
      <vt:lpstr>PowerPoint Presentation</vt:lpstr>
      <vt:lpstr>PowerPoint Presentation</vt:lpstr>
      <vt:lpstr>PowerPoint Presentation</vt:lpstr>
      <vt:lpstr>Evaluation of design</vt:lpstr>
      <vt:lpstr>PowerPoint Presentation</vt:lpstr>
      <vt:lpstr>Evaluation of design</vt:lpstr>
      <vt:lpstr>PowerPoint Presentation</vt:lpstr>
      <vt:lpstr>PowerPoint Presentation</vt:lpstr>
      <vt:lpstr>PowerPoint Presentation</vt:lpstr>
      <vt:lpstr>PowerPoint Presentation</vt:lpstr>
      <vt:lpstr>PowerPoint Presentation</vt:lpstr>
      <vt:lpstr>PowerPoint Presentation</vt:lpstr>
      <vt:lpstr>Evaluation of work</vt:lpstr>
      <vt:lpstr>Tools I have used for the design</vt:lpstr>
      <vt:lpstr>Evidence of XD</vt:lpstr>
      <vt:lpstr>Evidence of Khorma</vt:lpstr>
      <vt:lpstr>Using coolers to create user friendly colour palettes</vt:lpstr>
      <vt:lpstr>Struggles I had</vt:lpstr>
      <vt:lpstr>Illustration page</vt:lpstr>
      <vt:lpstr>PowerPoint Presentation</vt:lpstr>
      <vt:lpstr>PowerPoint Presentation</vt:lpstr>
      <vt:lpstr>PowerPoint Presentation</vt:lpstr>
      <vt:lpstr>PowerPoint Presentation</vt:lpstr>
      <vt:lpstr>PowerPoint Presentation</vt:lpstr>
      <vt:lpstr>PowerPoint Presentation</vt:lpstr>
      <vt:lpstr>Final Evaluation</vt:lpstr>
      <vt:lpstr>Evaluating my finished work</vt:lpstr>
      <vt:lpstr>Copyright</vt:lpstr>
      <vt:lpstr>Web design movements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Munro</dc:creator>
  <cp:lastModifiedBy>Josh Munro</cp:lastModifiedBy>
  <cp:revision>76</cp:revision>
  <dcterms:created xsi:type="dcterms:W3CDTF">2021-05-16T06:58:41Z</dcterms:created>
  <dcterms:modified xsi:type="dcterms:W3CDTF">2021-05-23T22:57:52Z</dcterms:modified>
</cp:coreProperties>
</file>